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356" r:id="rId4"/>
    <p:sldId id="359" r:id="rId5"/>
    <p:sldId id="280" r:id="rId6"/>
    <p:sldId id="290" r:id="rId7"/>
    <p:sldId id="289" r:id="rId8"/>
    <p:sldId id="288" r:id="rId9"/>
    <p:sldId id="286" r:id="rId10"/>
    <p:sldId id="287" r:id="rId11"/>
    <p:sldId id="283" r:id="rId12"/>
    <p:sldId id="284" r:id="rId13"/>
    <p:sldId id="285" r:id="rId14"/>
    <p:sldId id="281" r:id="rId15"/>
    <p:sldId id="323" r:id="rId16"/>
    <p:sldId id="321" r:id="rId17"/>
    <p:sldId id="265" r:id="rId18"/>
    <p:sldId id="360" r:id="rId19"/>
    <p:sldId id="292" r:id="rId20"/>
    <p:sldId id="268" r:id="rId21"/>
    <p:sldId id="329" r:id="rId22"/>
    <p:sldId id="276" r:id="rId23"/>
    <p:sldId id="306" r:id="rId24"/>
    <p:sldId id="307" r:id="rId25"/>
    <p:sldId id="302" r:id="rId26"/>
    <p:sldId id="303" r:id="rId27"/>
    <p:sldId id="304" r:id="rId28"/>
    <p:sldId id="305" r:id="rId29"/>
    <p:sldId id="301" r:id="rId30"/>
    <p:sldId id="298" r:id="rId31"/>
    <p:sldId id="299" r:id="rId32"/>
    <p:sldId id="300" r:id="rId33"/>
    <p:sldId id="293" r:id="rId34"/>
    <p:sldId id="294" r:id="rId35"/>
    <p:sldId id="295" r:id="rId36"/>
    <p:sldId id="296" r:id="rId37"/>
    <p:sldId id="29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8" r:id="rId52"/>
    <p:sldId id="361" r:id="rId53"/>
    <p:sldId id="332" r:id="rId54"/>
    <p:sldId id="341" r:id="rId55"/>
    <p:sldId id="342" r:id="rId56"/>
    <p:sldId id="343" r:id="rId57"/>
    <p:sldId id="344" r:id="rId58"/>
    <p:sldId id="345" r:id="rId59"/>
    <p:sldId id="346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266" r:id="rId68"/>
    <p:sldId id="350" r:id="rId69"/>
    <p:sldId id="357" r:id="rId70"/>
    <p:sldId id="322" r:id="rId71"/>
    <p:sldId id="358" r:id="rId72"/>
    <p:sldId id="259" r:id="rId73"/>
    <p:sldId id="326" r:id="rId74"/>
    <p:sldId id="330" r:id="rId75"/>
    <p:sldId id="331" r:id="rId76"/>
    <p:sldId id="325" r:id="rId77"/>
    <p:sldId id="260" r:id="rId78"/>
    <p:sldId id="261" r:id="rId79"/>
    <p:sldId id="327" r:id="rId80"/>
    <p:sldId id="257" r:id="rId81"/>
    <p:sldId id="354" r:id="rId82"/>
    <p:sldId id="351" r:id="rId83"/>
    <p:sldId id="352" r:id="rId84"/>
    <p:sldId id="353" r:id="rId8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79FF"/>
    <a:srgbClr val="6666FF"/>
    <a:srgbClr val="339966"/>
    <a:srgbClr val="9933FF"/>
    <a:srgbClr val="B061FF"/>
    <a:srgbClr val="1D1D59"/>
    <a:srgbClr val="C9C9FF"/>
    <a:srgbClr val="C1C1FF"/>
    <a:srgbClr val="AFAFFF"/>
    <a:srgbClr val="131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400" dirty="0">
                <a:latin typeface="Bodoni MT" panose="02070603080606020203" pitchFamily="18" charset="0"/>
              </a:rPr>
              <a:t>Confronto Snake</a:t>
            </a:r>
            <a:r>
              <a:rPr lang="it-IT" sz="2400" baseline="0" dirty="0">
                <a:latin typeface="Bodoni MT" panose="02070603080606020203" pitchFamily="18" charset="0"/>
              </a:rPr>
              <a:t>  </a:t>
            </a:r>
            <a:r>
              <a:rPr lang="it-IT" sz="2400" dirty="0">
                <a:latin typeface="Bodoni MT" panose="02070603080606020203" pitchFamily="18" charset="0"/>
              </a:rPr>
              <a:t>-</a:t>
            </a:r>
            <a:r>
              <a:rPr lang="it-IT" sz="2400" baseline="0" dirty="0">
                <a:latin typeface="Bodoni MT" panose="02070603080606020203" pitchFamily="18" charset="0"/>
              </a:rPr>
              <a:t>  </a:t>
            </a:r>
            <a:r>
              <a:rPr lang="it-IT" sz="2400" dirty="0">
                <a:latin typeface="Bodoni MT" panose="02070603080606020203" pitchFamily="18" charset="0"/>
              </a:rPr>
              <a:t>Left to </a:t>
            </a:r>
            <a:r>
              <a:rPr lang="it-IT" sz="2400" dirty="0" err="1">
                <a:latin typeface="Bodoni MT" panose="02070603080606020203" pitchFamily="18" charset="0"/>
              </a:rPr>
              <a:t>Right</a:t>
            </a:r>
            <a:endParaRPr lang="it-IT" sz="2400" dirty="0">
              <a:latin typeface="Bodoni MT" panose="020706030806060202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Snake</c:v>
                </c:pt>
              </c:strCache>
            </c:strRef>
          </c:tx>
          <c:spPr>
            <a:ln w="28575" cap="rnd">
              <a:solidFill>
                <a:srgbClr val="1D1D5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D1D59"/>
              </a:solidFill>
              <a:ln w="9525">
                <a:solidFill>
                  <a:srgbClr val="1D1D59"/>
                </a:solidFill>
              </a:ln>
              <a:effectLst/>
            </c:spPr>
          </c:marker>
          <c:cat>
            <c:strRef>
              <c:f>Foglio1!$A$2:$A$11</c:f>
              <c:strCache>
                <c:ptCount val="10"/>
                <c:pt idx="0">
                  <c:v>10 punti</c:v>
                </c:pt>
                <c:pt idx="1">
                  <c:v>20 punti</c:v>
                </c:pt>
                <c:pt idx="2">
                  <c:v>40 punti</c:v>
                </c:pt>
                <c:pt idx="3">
                  <c:v>80 punti</c:v>
                </c:pt>
                <c:pt idx="4">
                  <c:v>160 punti</c:v>
                </c:pt>
                <c:pt idx="5">
                  <c:v>320 punti</c:v>
                </c:pt>
                <c:pt idx="6">
                  <c:v>640 punti</c:v>
                </c:pt>
                <c:pt idx="7">
                  <c:v>1280 punti</c:v>
                </c:pt>
                <c:pt idx="8">
                  <c:v>2560 punti</c:v>
                </c:pt>
                <c:pt idx="9">
                  <c:v>5120 punti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277.39999999999998</c:v>
                </c:pt>
                <c:pt idx="1">
                  <c:v>386.2</c:v>
                </c:pt>
                <c:pt idx="2">
                  <c:v>1120.9000000000001</c:v>
                </c:pt>
                <c:pt idx="3">
                  <c:v>3668.7</c:v>
                </c:pt>
                <c:pt idx="4">
                  <c:v>7627.6</c:v>
                </c:pt>
                <c:pt idx="5">
                  <c:v>17432.3</c:v>
                </c:pt>
                <c:pt idx="6">
                  <c:v>33589.800000000003</c:v>
                </c:pt>
                <c:pt idx="7">
                  <c:v>56418.2</c:v>
                </c:pt>
                <c:pt idx="8">
                  <c:v>88944.7</c:v>
                </c:pt>
                <c:pt idx="9">
                  <c:v>174979.3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A6-4F94-8F0F-5C1817E5725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Left to Right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  <a:alpha val="97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cat>
            <c:strRef>
              <c:f>Foglio1!$A$2:$A$11</c:f>
              <c:strCache>
                <c:ptCount val="10"/>
                <c:pt idx="0">
                  <c:v>10 punti</c:v>
                </c:pt>
                <c:pt idx="1">
                  <c:v>20 punti</c:v>
                </c:pt>
                <c:pt idx="2">
                  <c:v>40 punti</c:v>
                </c:pt>
                <c:pt idx="3">
                  <c:v>80 punti</c:v>
                </c:pt>
                <c:pt idx="4">
                  <c:v>160 punti</c:v>
                </c:pt>
                <c:pt idx="5">
                  <c:v>320 punti</c:v>
                </c:pt>
                <c:pt idx="6">
                  <c:v>640 punti</c:v>
                </c:pt>
                <c:pt idx="7">
                  <c:v>1280 punti</c:v>
                </c:pt>
                <c:pt idx="8">
                  <c:v>2560 punti</c:v>
                </c:pt>
                <c:pt idx="9">
                  <c:v>5120 punti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78.5</c:v>
                </c:pt>
                <c:pt idx="1">
                  <c:v>255.4</c:v>
                </c:pt>
                <c:pt idx="2">
                  <c:v>752.6</c:v>
                </c:pt>
                <c:pt idx="3">
                  <c:v>2170.3000000000002</c:v>
                </c:pt>
                <c:pt idx="4">
                  <c:v>0</c:v>
                </c:pt>
                <c:pt idx="5">
                  <c:v>13323</c:v>
                </c:pt>
                <c:pt idx="6">
                  <c:v>27926.3</c:v>
                </c:pt>
                <c:pt idx="7">
                  <c:v>63551.3</c:v>
                </c:pt>
                <c:pt idx="8">
                  <c:v>135987.70000000001</c:v>
                </c:pt>
                <c:pt idx="9">
                  <c:v>368707.8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A6-4F94-8F0F-5C1817E57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99056"/>
        <c:axId val="364093984"/>
      </c:lineChart>
      <c:catAx>
        <c:axId val="21979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4093984"/>
        <c:crosses val="autoZero"/>
        <c:auto val="1"/>
        <c:lblAlgn val="ctr"/>
        <c:lblOffset val="100"/>
        <c:noMultiLvlLbl val="0"/>
      </c:catAx>
      <c:valAx>
        <c:axId val="36409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79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Bodoni MT" panose="02070603080606020203" pitchFamily="18" charset="0"/>
              </a:rPr>
              <a:t>Confronto Snake  -  Random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Snake</c:v>
                </c:pt>
              </c:strCache>
            </c:strRef>
          </c:tx>
          <c:spPr>
            <a:ln w="28575" cap="rnd">
              <a:solidFill>
                <a:srgbClr val="1D1D5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D1D59"/>
              </a:solidFill>
              <a:ln w="9525">
                <a:solidFill>
                  <a:srgbClr val="1D1D59"/>
                </a:solidFill>
              </a:ln>
              <a:effectLst/>
            </c:spPr>
          </c:marker>
          <c:cat>
            <c:strRef>
              <c:f>Foglio1!$A$2:$A$11</c:f>
              <c:strCache>
                <c:ptCount val="10"/>
                <c:pt idx="0">
                  <c:v>10 punti</c:v>
                </c:pt>
                <c:pt idx="1">
                  <c:v>20 punti</c:v>
                </c:pt>
                <c:pt idx="2">
                  <c:v>40 punti</c:v>
                </c:pt>
                <c:pt idx="3">
                  <c:v>80 punti</c:v>
                </c:pt>
                <c:pt idx="4">
                  <c:v>160 punti</c:v>
                </c:pt>
                <c:pt idx="5">
                  <c:v>320 punti</c:v>
                </c:pt>
                <c:pt idx="6">
                  <c:v>640 punti</c:v>
                </c:pt>
                <c:pt idx="7">
                  <c:v>1280 punti</c:v>
                </c:pt>
                <c:pt idx="8">
                  <c:v>2560 punti</c:v>
                </c:pt>
                <c:pt idx="9">
                  <c:v>5120 punti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277.39999999999998</c:v>
                </c:pt>
                <c:pt idx="1">
                  <c:v>386.2</c:v>
                </c:pt>
                <c:pt idx="2">
                  <c:v>1120.9000000000001</c:v>
                </c:pt>
                <c:pt idx="3">
                  <c:v>3668.7</c:v>
                </c:pt>
                <c:pt idx="4">
                  <c:v>7627.6</c:v>
                </c:pt>
                <c:pt idx="5">
                  <c:v>17432.3</c:v>
                </c:pt>
                <c:pt idx="6">
                  <c:v>33589.800000000003</c:v>
                </c:pt>
                <c:pt idx="7">
                  <c:v>56418.2</c:v>
                </c:pt>
                <c:pt idx="8">
                  <c:v>88944.7</c:v>
                </c:pt>
                <c:pt idx="9">
                  <c:v>174979.3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A6-4F94-8F0F-5C1817E5725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Random</c:v>
                </c:pt>
              </c:strCache>
            </c:strRef>
          </c:tx>
          <c:spPr>
            <a:ln w="28575" cap="rnd">
              <a:solidFill>
                <a:srgbClr val="33996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39966"/>
              </a:solidFill>
              <a:ln w="9525">
                <a:solidFill>
                  <a:srgbClr val="339966"/>
                </a:solidFill>
              </a:ln>
              <a:effectLst/>
            </c:spPr>
          </c:marker>
          <c:cat>
            <c:strRef>
              <c:f>Foglio1!$A$2:$A$11</c:f>
              <c:strCache>
                <c:ptCount val="10"/>
                <c:pt idx="0">
                  <c:v>10 punti</c:v>
                </c:pt>
                <c:pt idx="1">
                  <c:v>20 punti</c:v>
                </c:pt>
                <c:pt idx="2">
                  <c:v>40 punti</c:v>
                </c:pt>
                <c:pt idx="3">
                  <c:v>80 punti</c:v>
                </c:pt>
                <c:pt idx="4">
                  <c:v>160 punti</c:v>
                </c:pt>
                <c:pt idx="5">
                  <c:v>320 punti</c:v>
                </c:pt>
                <c:pt idx="6">
                  <c:v>640 punti</c:v>
                </c:pt>
                <c:pt idx="7">
                  <c:v>1280 punti</c:v>
                </c:pt>
                <c:pt idx="8">
                  <c:v>2560 punti</c:v>
                </c:pt>
                <c:pt idx="9">
                  <c:v>5120 punti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119.4</c:v>
                </c:pt>
                <c:pt idx="1">
                  <c:v>239.8</c:v>
                </c:pt>
                <c:pt idx="2">
                  <c:v>894.9</c:v>
                </c:pt>
                <c:pt idx="3">
                  <c:v>2391.8000000000002</c:v>
                </c:pt>
                <c:pt idx="4">
                  <c:v>6402.4</c:v>
                </c:pt>
                <c:pt idx="5">
                  <c:v>11911.7</c:v>
                </c:pt>
                <c:pt idx="6">
                  <c:v>35814.699999999997</c:v>
                </c:pt>
                <c:pt idx="7">
                  <c:v>49042</c:v>
                </c:pt>
                <c:pt idx="8">
                  <c:v>115909.7</c:v>
                </c:pt>
                <c:pt idx="9">
                  <c:v>228394.5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A6-4F94-8F0F-5C1817E57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99056"/>
        <c:axId val="364093984"/>
      </c:lineChart>
      <c:catAx>
        <c:axId val="21979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4093984"/>
        <c:crosses val="autoZero"/>
        <c:auto val="1"/>
        <c:lblAlgn val="ctr"/>
        <c:lblOffset val="100"/>
        <c:noMultiLvlLbl val="0"/>
      </c:catAx>
      <c:valAx>
        <c:axId val="36409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979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5C585C-5819-912B-649A-F8E206ACE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20B4368-5D3C-F46C-2576-67BC0524C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17DEDA-E6F9-AB2F-599B-2AAC964C5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214C98-FC5A-800C-6D77-47DFFD51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3A876D-E0EB-651C-8A31-433902C0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83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8D05A-E625-C84D-4364-7CE4B756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6711FC-E9B7-DCC5-AF3A-0938C5CC8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0841B5-4BF0-EDCC-2A6B-C2318D794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41B42C-7310-663B-6178-47FF79A1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80F174-ECF8-81B7-5F40-7AF27136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33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7A4B07D-9F3F-23C6-8C11-591389C09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3AA669-745A-DD12-A810-FF9204695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FC0882-339D-1980-86AA-3FE247B1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FD24E6-830D-59E0-EFF4-6DE1DA46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E201F3-1A07-9F81-7049-62E570E3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0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BE7E0-B37C-4646-B3B3-D222E1C1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E4B16-60EE-0110-0BD6-A26E67C34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577E6-C8BE-21BD-BCC7-DCB4DE94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B9BBCD-7E4F-AF28-B8FC-1EFBCD26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101987-E649-8D0B-E21F-33750FAB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23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E86DC3-E958-524D-C3E6-D756FC9F6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8B6ABDF-2030-06E5-CCF9-117AE1CAD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267D44-D183-7EA0-7638-62CB665D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E1AB4C-B88A-4864-6FEC-859AF853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17591D-B16D-B7AE-69AD-8368E3D6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075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16D82B-85F9-B511-9B33-94605656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5509EC-EC7A-F35D-ED07-A611CD42D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71AF5BD-3A1C-19BC-54FD-F60388F2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59C0256-E49E-90D3-48C6-BD9A177C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66D25DD-C5FC-369B-7D48-1B2611D3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A55FC6-9ADF-C0A3-5E8D-09F1B58C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98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9AE5F6-1749-078F-D8E5-AC75C58C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387A1F-B1F0-A2E0-144B-5F52AEA10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6BA4D5B-5ED0-7320-DCB2-6A939A26E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E579F9F-9DA2-C5E8-F879-2D065A175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7310DF8-F674-3758-A264-A33EDE45B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28C975E-BC1F-15FF-736D-B0A0F870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3F71FFB-7929-8FA3-99A6-272462717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45D5986-2E6C-7ADB-E0D8-1EB30AAF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79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59AC7C-8335-182B-F9BC-9EBE62CB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DB9CE8-3931-3035-1B38-4CC652C04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1C5E6CD-F445-3749-8E16-B37DEE288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C95643-C151-13F7-A998-E313138F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82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E8E464-3096-5461-F210-9DF38D22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EB1167D-7B85-988D-6D9E-2540621A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629299-A544-DEF8-96AC-EE2A6DB6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67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714AD-A10E-30FB-6552-E242778F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6177F7-E172-AD89-4228-CDB0B5089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9BD855-FE81-E68A-3010-73E14C7A2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A045CB-C4D4-6DCE-3E27-205D2F01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135DC29-6F4E-F0F0-DCF0-45652F92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FCA9283-1B65-9EC9-3121-FD782EBC3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502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7C331F-84AB-62D9-14F1-788BDE46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9BD762-4DB9-0572-6EE6-A86F41F13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0F8376-0038-FB24-3685-0E1A2269B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E6ECDE-83C9-7E26-F067-E34D746B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2A977A-6591-B439-5A2B-D3BB50BE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33DD65-6FDA-279C-06BD-004C4BD3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60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DFE02B7-71A0-E356-0693-9122410F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51DEBF-51C2-5D4D-560E-1B264B498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ADEEC7-35E8-6F29-B74E-31D012A1E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3EFF1-758B-4B00-A99C-8A84FE1F5F0B}" type="datetimeFigureOut">
              <a:rPr lang="it-IT" smtClean="0"/>
              <a:t>22/07/2023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8A7B55-7BCE-B7CA-C74B-609947AC4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461584-13DF-C462-A69B-FED026343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543EF-945C-422D-A43F-37E2919986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323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335AE8-0EAB-9A79-3A56-A34569AFE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5882"/>
            <a:ext cx="9144000" cy="1230402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Bodoni MT" panose="02070603080606020203" pitchFamily="18" charset="0"/>
              </a:rPr>
              <a:t>Triangolazione di Delaunay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F84B5E-74EB-A743-5203-ABEC26A35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1809"/>
            <a:ext cx="9144000" cy="544959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Programmazione e Calcolo Scientifico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1279564-7EF6-F221-359C-ECBF2FB5BCD8}"/>
              </a:ext>
            </a:extLst>
          </p:cNvPr>
          <p:cNvSpPr/>
          <p:nvPr/>
        </p:nvSpPr>
        <p:spPr>
          <a:xfrm>
            <a:off x="0" y="5459208"/>
            <a:ext cx="4713668" cy="424991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6E3333DB-8F26-71E8-F9A8-3DA8AF6065C5}"/>
              </a:ext>
            </a:extLst>
          </p:cNvPr>
          <p:cNvSpPr/>
          <p:nvPr/>
        </p:nvSpPr>
        <p:spPr>
          <a:xfrm>
            <a:off x="0" y="4860822"/>
            <a:ext cx="3296992" cy="424991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A42462CE-244C-C98E-496F-726D5FB6FB5B}"/>
              </a:ext>
            </a:extLst>
          </p:cNvPr>
          <p:cNvSpPr/>
          <p:nvPr/>
        </p:nvSpPr>
        <p:spPr>
          <a:xfrm>
            <a:off x="-1" y="6057594"/>
            <a:ext cx="6478073" cy="424991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A566974-A4F9-19F8-B19D-F83C49301C79}"/>
              </a:ext>
            </a:extLst>
          </p:cNvPr>
          <p:cNvSpPr txBox="1"/>
          <p:nvPr/>
        </p:nvSpPr>
        <p:spPr>
          <a:xfrm>
            <a:off x="3400022" y="4842484"/>
            <a:ext cx="405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Bodoni MT" panose="02070603080606020203" pitchFamily="18" charset="0"/>
              </a:rPr>
              <a:t>ALDO SAMBO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C97495-CDAF-BB87-9899-D67FB7C1DD19}"/>
              </a:ext>
            </a:extLst>
          </p:cNvPr>
          <p:cNvSpPr txBox="1"/>
          <p:nvPr/>
        </p:nvSpPr>
        <p:spPr>
          <a:xfrm>
            <a:off x="4814553" y="5436188"/>
            <a:ext cx="405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Bodoni MT" panose="02070603080606020203" pitchFamily="18" charset="0"/>
              </a:rPr>
              <a:t>MADDALENA GHIOTTI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9739653-5E27-A05F-0F54-874D6205912C}"/>
              </a:ext>
            </a:extLst>
          </p:cNvPr>
          <p:cNvSpPr txBox="1"/>
          <p:nvPr/>
        </p:nvSpPr>
        <p:spPr>
          <a:xfrm>
            <a:off x="6611155" y="6070034"/>
            <a:ext cx="405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Bodoni MT" panose="02070603080606020203" pitchFamily="18" charset="0"/>
              </a:rPr>
              <a:t>EMILIO ZORZI</a:t>
            </a:r>
          </a:p>
        </p:txBody>
      </p:sp>
    </p:spTree>
    <p:extLst>
      <p:ext uri="{BB962C8B-B14F-4D97-AF65-F5344CB8AC3E}">
        <p14:creationId xmlns:p14="http://schemas.microsoft.com/office/powerpoint/2010/main" val="28742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034A-60C7-4B0D-4C55-5AE4E96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04" y="257175"/>
            <a:ext cx="6343650" cy="6343650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5795686" y="2397948"/>
            <a:ext cx="548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array&lt;Point, 4&gt; 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Grid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Snake</a:t>
            </a:r>
            <a:r>
              <a:rPr lang="en-US" sz="3200" b="1" dirty="0">
                <a:latin typeface="Bodoni MT" panose="02070603080606020203" pitchFamily="18" charset="0"/>
              </a:rPr>
              <a:t>()</a:t>
            </a:r>
            <a:endParaRPr lang="it-IT" sz="3200" b="1" dirty="0"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alto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basso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alto a destra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destra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50BAC1D-8A1E-F86A-34A5-4D760569160E}"/>
                  </a:ext>
                </a:extLst>
              </p:cNvPr>
              <p:cNvSpPr txBox="1"/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Creazione della griglia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Ascissa e ordinata min e max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Griglia con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2000" b="1" i="1" smtClean="0">
                            <a:solidFill>
                              <a:srgbClr val="99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</m:oMath>
                </a14:m>
                <a:r>
                  <a:rPr lang="it-IT" sz="2000" dirty="0">
                    <a:latin typeface="Bodoni MT" panose="02070603080606020203" pitchFamily="18" charset="0"/>
                  </a:rPr>
                  <a:t> </a:t>
                </a:r>
                <a:r>
                  <a:rPr lang="it-IT" sz="2400" dirty="0">
                    <a:latin typeface="Bodoni MT" panose="02070603080606020203" pitchFamily="18" charset="0"/>
                  </a:rPr>
                  <a:t>righe e colonne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Assegnazione dei punti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50BAC1D-8A1E-F86A-34A5-4D7605691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blipFill>
                <a:blip r:embed="rId3"/>
                <a:stretch>
                  <a:fillRect l="-1528" t="-3019" b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66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034A-60C7-4B0D-4C55-5AE4E96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04" y="261937"/>
            <a:ext cx="6343650" cy="6334125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5795686" y="2397948"/>
            <a:ext cx="548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array&lt;Point, 4&gt; 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Grid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Snake</a:t>
            </a:r>
            <a:r>
              <a:rPr lang="en-US" sz="3200" b="1" dirty="0">
                <a:latin typeface="Bodoni MT" panose="02070603080606020203" pitchFamily="18" charset="0"/>
              </a:rPr>
              <a:t>()</a:t>
            </a:r>
            <a:endParaRPr lang="it-IT" sz="3200" b="1" dirty="0"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alto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basso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alto a destra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destra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CF2585C-68A1-CE72-8F10-DE0E2F3B7BF5}"/>
                  </a:ext>
                </a:extLst>
              </p:cNvPr>
              <p:cNvSpPr txBox="1"/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Creazione della griglia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Ascissa e ordinata min e max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Griglia con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2000" b="1" i="1" smtClean="0">
                            <a:solidFill>
                              <a:srgbClr val="99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</m:oMath>
                </a14:m>
                <a:r>
                  <a:rPr lang="it-IT" sz="2000" dirty="0">
                    <a:latin typeface="Bodoni MT" panose="02070603080606020203" pitchFamily="18" charset="0"/>
                  </a:rPr>
                  <a:t> </a:t>
                </a:r>
                <a:r>
                  <a:rPr lang="it-IT" sz="2400" dirty="0">
                    <a:latin typeface="Bodoni MT" panose="02070603080606020203" pitchFamily="18" charset="0"/>
                  </a:rPr>
                  <a:t>righe e colonne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Assegnazione dei punti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CF2585C-68A1-CE72-8F10-DE0E2F3B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blipFill>
                <a:blip r:embed="rId3"/>
                <a:stretch>
                  <a:fillRect l="-1528" t="-3019" b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1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034A-60C7-4B0D-4C55-5AE4E96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8342" y="261937"/>
            <a:ext cx="6334125" cy="6334125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5795686" y="2397948"/>
            <a:ext cx="548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array&lt;Point, 4&gt; 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Grid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Snake</a:t>
            </a:r>
            <a:r>
              <a:rPr lang="en-US" sz="3200" b="1" dirty="0">
                <a:latin typeface="Bodoni MT" panose="02070603080606020203" pitchFamily="18" charset="0"/>
              </a:rPr>
              <a:t>()</a:t>
            </a:r>
            <a:endParaRPr lang="it-IT" sz="3200" b="1" dirty="0"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alto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basso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alto a destra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destra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C37D92-4F22-1A29-A130-B9C655A51A90}"/>
                  </a:ext>
                </a:extLst>
              </p:cNvPr>
              <p:cNvSpPr txBox="1"/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Creazione della griglia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Ascissa e ordinata min e max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Griglia con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2000" b="1" i="1" smtClean="0">
                            <a:solidFill>
                              <a:srgbClr val="99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</m:oMath>
                </a14:m>
                <a:r>
                  <a:rPr lang="it-IT" sz="2000" dirty="0">
                    <a:latin typeface="Bodoni MT" panose="02070603080606020203" pitchFamily="18" charset="0"/>
                  </a:rPr>
                  <a:t> </a:t>
                </a:r>
                <a:r>
                  <a:rPr lang="it-IT" sz="2400" dirty="0">
                    <a:latin typeface="Bodoni MT" panose="02070603080606020203" pitchFamily="18" charset="0"/>
                  </a:rPr>
                  <a:t>righe e colonne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Assegnazione dei punti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4C37D92-4F22-1A29-A130-B9C655A51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blipFill>
                <a:blip r:embed="rId3"/>
                <a:stretch>
                  <a:fillRect l="-1528" t="-3019" b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145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034A-60C7-4B0D-4C55-5AE4E96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04" y="261937"/>
            <a:ext cx="6343650" cy="6334125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5795686" y="2397948"/>
            <a:ext cx="548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array&lt;Point, 4&gt; 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Grid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Snake</a:t>
            </a:r>
            <a:r>
              <a:rPr lang="en-US" sz="3200" b="1" dirty="0">
                <a:latin typeface="Bodoni MT" panose="02070603080606020203" pitchFamily="18" charset="0"/>
              </a:rPr>
              <a:t>()</a:t>
            </a:r>
            <a:endParaRPr lang="it-IT" sz="3200" b="1" dirty="0"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alto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basso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alto a destra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basso a destra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795686" y="4689521"/>
            <a:ext cx="51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9933FF"/>
                </a:solidFill>
                <a:latin typeface="Bodoni MT" panose="02070603080606020203" pitchFamily="18" charset="0"/>
              </a:rPr>
              <a:t>Terminazione della serpentina</a:t>
            </a:r>
            <a:br>
              <a:rPr lang="it-IT" sz="2400" dirty="0">
                <a:solidFill>
                  <a:srgbClr val="9933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9933FF"/>
                </a:solidFill>
                <a:latin typeface="Bodoni MT" panose="02070603080606020203" pitchFamily="18" charset="0"/>
              </a:rPr>
              <a:t>sulla diagonale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9933FF"/>
                </a:solidFill>
                <a:latin typeface="Bodoni MT" panose="02070603080606020203" pitchFamily="18" charset="0"/>
              </a:rPr>
              <a:t>Costo computazionale: 2O(n)=O(n)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99D607D-F2AF-1464-2D2C-5F17A7A2605F}"/>
                  </a:ext>
                </a:extLst>
              </p:cNvPr>
              <p:cNvSpPr txBox="1"/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Creazione della griglia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Ascissa e ordinata min e max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Griglia con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2000" b="1" i="1" smtClean="0">
                            <a:solidFill>
                              <a:srgbClr val="99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</m:oMath>
                </a14:m>
                <a:r>
                  <a:rPr lang="it-IT" sz="2000" dirty="0">
                    <a:latin typeface="Bodoni MT" panose="02070603080606020203" pitchFamily="18" charset="0"/>
                  </a:rPr>
                  <a:t> </a:t>
                </a:r>
                <a:r>
                  <a:rPr lang="it-IT" sz="2400" dirty="0">
                    <a:latin typeface="Bodoni MT" panose="02070603080606020203" pitchFamily="18" charset="0"/>
                  </a:rPr>
                  <a:t>righe e colonne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Assegnazione dei punti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99D607D-F2AF-1464-2D2C-5F17A7A26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blipFill>
                <a:blip r:embed="rId3"/>
                <a:stretch>
                  <a:fillRect l="-1528" t="-3019" b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15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034A-60C7-4B0D-4C55-5AE4E96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04" y="257175"/>
            <a:ext cx="6343650" cy="6343650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5795686" y="2397948"/>
            <a:ext cx="548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array&lt;Point, 4&gt; 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Grid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Snake</a:t>
            </a:r>
            <a:r>
              <a:rPr lang="en-US" sz="3200" b="1" dirty="0">
                <a:latin typeface="Bodoni MT" panose="02070603080606020203" pitchFamily="18" charset="0"/>
              </a:rPr>
              <a:t>()</a:t>
            </a:r>
            <a:endParaRPr lang="it-IT" sz="3200" b="1" dirty="0"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alto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basso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alto a destra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basso a destra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795686" y="4687982"/>
            <a:ext cx="5407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Costruzione della mesh dal primo triangolo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Aggiunta del secondo triangolo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7AB08AF-3EA1-1EC2-AFCE-C48C89985B0F}"/>
                  </a:ext>
                </a:extLst>
              </p:cNvPr>
              <p:cNvSpPr txBox="1"/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Creazione della griglia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Ascissa e ordinata min e max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Griglia con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2000" b="1" i="1" smtClean="0">
                            <a:solidFill>
                              <a:srgbClr val="99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</m:oMath>
                </a14:m>
                <a:r>
                  <a:rPr lang="it-IT" sz="2000" dirty="0">
                    <a:latin typeface="Bodoni MT" panose="02070603080606020203" pitchFamily="18" charset="0"/>
                  </a:rPr>
                  <a:t> </a:t>
                </a:r>
                <a:r>
                  <a:rPr lang="it-IT" sz="2400" dirty="0">
                    <a:latin typeface="Bodoni MT" panose="02070603080606020203" pitchFamily="18" charset="0"/>
                  </a:rPr>
                  <a:t>righe e colonne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Assegnazione dei punti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7AB08AF-3EA1-1EC2-AFCE-C48C89985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blipFill>
                <a:blip r:embed="rId3"/>
                <a:stretch>
                  <a:fillRect l="-1528" t="-3019" b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24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034A-60C7-4B0D-4C55-5AE4E96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04" y="257175"/>
            <a:ext cx="6343650" cy="6343650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5795686" y="2397948"/>
            <a:ext cx="548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array&lt;Point, 4&gt; 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Grid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Snake</a:t>
            </a:r>
            <a:r>
              <a:rPr lang="en-US" sz="3200" b="1" dirty="0">
                <a:latin typeface="Bodoni MT" panose="02070603080606020203" pitchFamily="18" charset="0"/>
              </a:rPr>
              <a:t>()</a:t>
            </a:r>
            <a:endParaRPr lang="it-IT" sz="3200" b="1" dirty="0"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alto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basso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alto a destra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basso a destra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795686" y="4687982"/>
            <a:ext cx="5407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Costruzione della mesh dal primo triangolo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del secondo triangolo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ED0F101-32D7-BD1F-3A29-92B680BF36B8}"/>
                  </a:ext>
                </a:extLst>
              </p:cNvPr>
              <p:cNvSpPr txBox="1"/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Creazione della griglia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Ascissa e ordinata min e max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Griglia con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2000" b="1" i="1" smtClean="0">
                            <a:solidFill>
                              <a:srgbClr val="99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</m:oMath>
                </a14:m>
                <a:r>
                  <a:rPr lang="it-IT" sz="2000" dirty="0">
                    <a:latin typeface="Bodoni MT" panose="02070603080606020203" pitchFamily="18" charset="0"/>
                  </a:rPr>
                  <a:t> </a:t>
                </a:r>
                <a:r>
                  <a:rPr lang="it-IT" sz="2400" dirty="0">
                    <a:latin typeface="Bodoni MT" panose="02070603080606020203" pitchFamily="18" charset="0"/>
                  </a:rPr>
                  <a:t>righe e colonne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Assegnazione dei punti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ED0F101-32D7-BD1F-3A29-92B680BF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blipFill>
                <a:blip r:embed="rId3"/>
                <a:stretch>
                  <a:fillRect l="-1528" t="-3019" b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53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-9525" y="337192"/>
            <a:ext cx="8420099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0800000">
            <a:off x="7991475" y="6263230"/>
            <a:ext cx="4200525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1112472" y="803962"/>
            <a:ext cx="46233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300" dirty="0">
                <a:latin typeface="Bodoni MT" panose="02070603080606020203" pitchFamily="18" charset="0"/>
              </a:rPr>
              <a:t>Se si raggiunge nuovamente</a:t>
            </a:r>
            <a:br>
              <a:rPr lang="it-IT" sz="2300" dirty="0">
                <a:latin typeface="Bodoni MT" panose="02070603080606020203" pitchFamily="18" charset="0"/>
              </a:rPr>
            </a:br>
            <a:r>
              <a:rPr lang="it-IT" sz="2300" dirty="0">
                <a:latin typeface="Bodoni MT" panose="02070603080606020203" pitchFamily="18" charset="0"/>
              </a:rPr>
              <a:t>un rettangolo già esplorato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300" dirty="0">
                <a:latin typeface="Bodoni MT" panose="02070603080606020203" pitchFamily="18" charset="0"/>
              </a:rPr>
              <a:t>Se i primi 3 punti sono allineati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A7BB08-07E0-D744-A97D-DA8C4E20A363}"/>
              </a:ext>
            </a:extLst>
          </p:cNvPr>
          <p:cNvSpPr txBox="1"/>
          <p:nvPr/>
        </p:nvSpPr>
        <p:spPr>
          <a:xfrm>
            <a:off x="6691410" y="1066506"/>
            <a:ext cx="3335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Bodoni MT" panose="02070603080606020203" pitchFamily="18" charset="0"/>
              </a:rPr>
              <a:t>Selezione di 4 punti randomici non allineati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2859604D-9733-F9BE-F829-35AA0223A100}"/>
              </a:ext>
            </a:extLst>
          </p:cNvPr>
          <p:cNvSpPr/>
          <p:nvPr/>
        </p:nvSpPr>
        <p:spPr>
          <a:xfrm>
            <a:off x="5798042" y="1300764"/>
            <a:ext cx="575372" cy="257580"/>
          </a:xfrm>
          <a:prstGeom prst="rightArrow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EFB54063-C23C-E90B-DA82-E5A64FFB9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41" y="2369239"/>
            <a:ext cx="4426692" cy="364385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EBD7C7B-3252-657C-7E61-695F2295C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02" y="2371080"/>
            <a:ext cx="4467158" cy="36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3640A1-D4D2-2F2A-42A4-6C5C4AE78AC0}"/>
              </a:ext>
            </a:extLst>
          </p:cNvPr>
          <p:cNvSpPr txBox="1"/>
          <p:nvPr/>
        </p:nvSpPr>
        <p:spPr>
          <a:xfrm>
            <a:off x="958804" y="1794161"/>
            <a:ext cx="868036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Selezione del triangolo iniziale e creazione della mesh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Aggiunta di punti alla mesh</a:t>
            </a: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Il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Metodo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Metodo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Metodo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AddSidePoint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Verifica dell’ipotesi di Delaunay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Conclusioni e considerazioni</a:t>
            </a:r>
          </a:p>
        </p:txBody>
      </p:sp>
      <p:sp>
        <p:nvSpPr>
          <p:cNvPr id="12" name="Freccia a pentagono 11">
            <a:extLst>
              <a:ext uri="{FF2B5EF4-FFF2-40B4-BE49-F238E27FC236}">
                <a16:creationId xmlns:a16="http://schemas.microsoft.com/office/drawing/2014/main" id="{B6B0BFF3-16C0-F393-C2CC-C13107C302F3}"/>
              </a:ext>
            </a:extLst>
          </p:cNvPr>
          <p:cNvSpPr/>
          <p:nvPr/>
        </p:nvSpPr>
        <p:spPr>
          <a:xfrm rot="10800000">
            <a:off x="5143500" y="494459"/>
            <a:ext cx="7048500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5912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CCB8ACD-5C6D-E608-8ECA-7AF81C8D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28" y="899108"/>
            <a:ext cx="9430603" cy="5239224"/>
          </a:xfrm>
          <a:prstGeom prst="rect">
            <a:avLst/>
          </a:prstGeom>
        </p:spPr>
      </p:pic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5A0896C0-F46F-7196-9C22-67084597D3A5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34F07358-00C8-516E-BB7A-2717B41D2495}"/>
              </a:ext>
            </a:extLst>
          </p:cNvPr>
          <p:cNvSpPr/>
          <p:nvPr/>
        </p:nvSpPr>
        <p:spPr>
          <a:xfrm rot="16200000">
            <a:off x="-2179643" y="4055122"/>
            <a:ext cx="5348179" cy="257578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57D2D82-EC3A-5192-3E23-ADBC199AC04C}"/>
              </a:ext>
            </a:extLst>
          </p:cNvPr>
          <p:cNvSpPr/>
          <p:nvPr/>
        </p:nvSpPr>
        <p:spPr>
          <a:xfrm>
            <a:off x="1783308" y="2975213"/>
            <a:ext cx="8452514" cy="1214650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4EAABD-F16D-CE37-601C-95E241896E94}"/>
              </a:ext>
            </a:extLst>
          </p:cNvPr>
          <p:cNvSpPr/>
          <p:nvPr/>
        </p:nvSpPr>
        <p:spPr>
          <a:xfrm>
            <a:off x="1783309" y="5090616"/>
            <a:ext cx="8452514" cy="618994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37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95620CC-8A15-FCE5-B4D7-EF0E09744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7434"/>
            <a:ext cx="5530584" cy="38701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5817F41-66D8-4EC9-04DD-5C44A3601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6" y="1867434"/>
            <a:ext cx="5238715" cy="3870101"/>
          </a:xfrm>
          <a:prstGeom prst="rect">
            <a:avLst/>
          </a:prstGeom>
        </p:spPr>
      </p:pic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7350F70E-80BF-7906-E56A-F216727973F6}"/>
              </a:ext>
            </a:extLst>
          </p:cNvPr>
          <p:cNvSpPr/>
          <p:nvPr/>
        </p:nvSpPr>
        <p:spPr>
          <a:xfrm rot="10800000">
            <a:off x="6843821" y="6271140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3DA5CDF5-3EF6-120B-AB75-85CAE4057A8C}"/>
              </a:ext>
            </a:extLst>
          </p:cNvPr>
          <p:cNvSpPr/>
          <p:nvPr/>
        </p:nvSpPr>
        <p:spPr>
          <a:xfrm>
            <a:off x="0" y="33068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FD1B44-4E86-990C-72F0-CDF5FF575A1B}"/>
              </a:ext>
            </a:extLst>
          </p:cNvPr>
          <p:cNvSpPr txBox="1"/>
          <p:nvPr/>
        </p:nvSpPr>
        <p:spPr>
          <a:xfrm>
            <a:off x="669701" y="953037"/>
            <a:ext cx="685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Bodoni MT" panose="02070603080606020203" pitchFamily="18" charset="0"/>
              </a:rPr>
              <a:t>La scelta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2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3640A1-D4D2-2F2A-42A4-6C5C4AE78AC0}"/>
              </a:ext>
            </a:extLst>
          </p:cNvPr>
          <p:cNvSpPr txBox="1"/>
          <p:nvPr/>
        </p:nvSpPr>
        <p:spPr>
          <a:xfrm>
            <a:off x="958804" y="2121713"/>
            <a:ext cx="868036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BC79FF"/>
                </a:solidFill>
                <a:latin typeface="Bodoni MT" panose="02070603080606020203" pitchFamily="18" charset="0"/>
              </a:rPr>
              <a:t>Selezione del triangolo iniziale e creazione della mesh</a:t>
            </a: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BC79FF"/>
                </a:solidFill>
                <a:latin typeface="Bodoni MT" panose="02070603080606020203" pitchFamily="18" charset="0"/>
              </a:rPr>
              <a:t>Costruzione della Griglia</a:t>
            </a: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BC79FF"/>
                </a:solidFill>
                <a:latin typeface="Bodoni MT" panose="02070603080606020203" pitchFamily="18" charset="0"/>
              </a:rPr>
              <a:t>Metodo Snake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Aggiunta di punti alla mesh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Verifica dell’ipotesi di Delaunay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Conclusioni e considerazioni</a:t>
            </a:r>
          </a:p>
        </p:txBody>
      </p:sp>
      <p:sp>
        <p:nvSpPr>
          <p:cNvPr id="12" name="Freccia a pentagono 11">
            <a:extLst>
              <a:ext uri="{FF2B5EF4-FFF2-40B4-BE49-F238E27FC236}">
                <a16:creationId xmlns:a16="http://schemas.microsoft.com/office/drawing/2014/main" id="{B6B0BFF3-16C0-F393-C2CC-C13107C302F3}"/>
              </a:ext>
            </a:extLst>
          </p:cNvPr>
          <p:cNvSpPr/>
          <p:nvPr/>
        </p:nvSpPr>
        <p:spPr>
          <a:xfrm rot="10800000">
            <a:off x="5143500" y="494459"/>
            <a:ext cx="7048500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88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A145213D-A52A-0346-9FCB-6EF5B2930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/>
          <a:stretch/>
        </p:blipFill>
        <p:spPr>
          <a:xfrm>
            <a:off x="6550816" y="442632"/>
            <a:ext cx="5454307" cy="5482182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0800000">
            <a:off x="6843821" y="6271140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33068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D4167CE-B9CB-BAED-7EE7-09F1314B3D93}"/>
              </a:ext>
            </a:extLst>
          </p:cNvPr>
          <p:cNvSpPr/>
          <p:nvPr/>
        </p:nvSpPr>
        <p:spPr>
          <a:xfrm>
            <a:off x="767024" y="1102141"/>
            <a:ext cx="3993029" cy="2640283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E33810-A46D-4DA1-33DD-2434CC96E704}"/>
              </a:ext>
            </a:extLst>
          </p:cNvPr>
          <p:cNvSpPr txBox="1"/>
          <p:nvPr/>
        </p:nvSpPr>
        <p:spPr>
          <a:xfrm>
            <a:off x="947133" y="1939958"/>
            <a:ext cx="3895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Bodoni MT" panose="02070603080606020203" pitchFamily="18" charset="0"/>
              </a:rPr>
              <a:t>Point* </a:t>
            </a:r>
            <a:r>
              <a:rPr lang="it-IT" sz="2400" b="1" dirty="0" err="1">
                <a:latin typeface="Bodoni MT" panose="02070603080606020203" pitchFamily="18" charset="0"/>
              </a:rPr>
              <a:t>hullPoint</a:t>
            </a:r>
            <a:r>
              <a:rPr lang="it-IT" sz="24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400" b="1" dirty="0" err="1">
                <a:latin typeface="Bodoni MT" panose="02070603080606020203" pitchFamily="18" charset="0"/>
              </a:rPr>
              <a:t>Triangle</a:t>
            </a:r>
            <a:r>
              <a:rPr lang="it-IT" sz="2400" b="1" dirty="0">
                <a:latin typeface="Bodoni MT" panose="02070603080606020203" pitchFamily="18" charset="0"/>
              </a:rPr>
              <a:t>* </a:t>
            </a:r>
            <a:r>
              <a:rPr lang="it-IT" sz="2400" b="1" dirty="0" err="1">
                <a:latin typeface="Bodoni MT" panose="02070603080606020203" pitchFamily="18" charset="0"/>
              </a:rPr>
              <a:t>externalTriangle</a:t>
            </a:r>
            <a:r>
              <a:rPr lang="it-IT" sz="24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400" b="1" dirty="0" err="1">
                <a:latin typeface="Bodoni MT" panose="02070603080606020203" pitchFamily="18" charset="0"/>
              </a:rPr>
              <a:t>ConvexHullElem</a:t>
            </a:r>
            <a:r>
              <a:rPr lang="it-IT" sz="2400" b="1" dirty="0">
                <a:latin typeface="Bodoni MT" panose="02070603080606020203" pitchFamily="18" charset="0"/>
              </a:rPr>
              <a:t>* </a:t>
            </a:r>
            <a:r>
              <a:rPr lang="it-IT" sz="2400" b="1" dirty="0" err="1">
                <a:latin typeface="Bodoni MT" panose="02070603080606020203" pitchFamily="18" charset="0"/>
              </a:rPr>
              <a:t>prev</a:t>
            </a:r>
            <a:r>
              <a:rPr lang="it-IT" sz="24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400" b="1" dirty="0" err="1">
                <a:latin typeface="Bodoni MT" panose="02070603080606020203" pitchFamily="18" charset="0"/>
              </a:rPr>
              <a:t>ConvexHullElem</a:t>
            </a:r>
            <a:r>
              <a:rPr lang="it-IT" sz="2400" b="1" dirty="0">
                <a:latin typeface="Bodoni MT" panose="02070603080606020203" pitchFamily="18" charset="0"/>
              </a:rPr>
              <a:t>* </a:t>
            </a:r>
            <a:r>
              <a:rPr lang="it-IT" sz="2400" b="1" dirty="0" err="1">
                <a:latin typeface="Bodoni MT" panose="02070603080606020203" pitchFamily="18" charset="0"/>
              </a:rPr>
              <a:t>next</a:t>
            </a:r>
            <a:r>
              <a:rPr lang="it-IT" sz="24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EC1A77-A50E-40E9-E43D-84D40CF8E32A}"/>
              </a:ext>
            </a:extLst>
          </p:cNvPr>
          <p:cNvSpPr txBox="1"/>
          <p:nvPr/>
        </p:nvSpPr>
        <p:spPr>
          <a:xfrm>
            <a:off x="946222" y="1306534"/>
            <a:ext cx="3699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ConvexHullElem</a:t>
            </a:r>
            <a:endParaRPr lang="it-IT" sz="28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B7E2031-DDD0-165F-B241-BE914E633711}"/>
              </a:ext>
            </a:extLst>
          </p:cNvPr>
          <p:cNvSpPr/>
          <p:nvPr/>
        </p:nvSpPr>
        <p:spPr>
          <a:xfrm>
            <a:off x="5328586" y="1092708"/>
            <a:ext cx="1139621" cy="492443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2DCA50-8AAD-68ED-36D4-F156123F685A}"/>
              </a:ext>
            </a:extLst>
          </p:cNvPr>
          <p:cNvSpPr txBox="1"/>
          <p:nvPr/>
        </p:nvSpPr>
        <p:spPr>
          <a:xfrm>
            <a:off x="5439680" y="1102141"/>
            <a:ext cx="9174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1120742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A145213D-A52A-0346-9FCB-6EF5B2930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/>
          <a:stretch/>
        </p:blipFill>
        <p:spPr>
          <a:xfrm>
            <a:off x="6550816" y="442632"/>
            <a:ext cx="5454307" cy="5482182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0800000">
            <a:off x="6843821" y="6271140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33068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D4167CE-B9CB-BAED-7EE7-09F1314B3D93}"/>
              </a:ext>
            </a:extLst>
          </p:cNvPr>
          <p:cNvSpPr/>
          <p:nvPr/>
        </p:nvSpPr>
        <p:spPr>
          <a:xfrm>
            <a:off x="767024" y="1102141"/>
            <a:ext cx="3993029" cy="2640283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E33810-A46D-4DA1-33DD-2434CC96E704}"/>
              </a:ext>
            </a:extLst>
          </p:cNvPr>
          <p:cNvSpPr txBox="1"/>
          <p:nvPr/>
        </p:nvSpPr>
        <p:spPr>
          <a:xfrm>
            <a:off x="947133" y="1939958"/>
            <a:ext cx="3895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Bodoni MT" panose="02070603080606020203" pitchFamily="18" charset="0"/>
              </a:rPr>
              <a:t>Point* </a:t>
            </a:r>
            <a:r>
              <a:rPr lang="it-IT" sz="2400" b="1" dirty="0" err="1">
                <a:latin typeface="Bodoni MT" panose="02070603080606020203" pitchFamily="18" charset="0"/>
              </a:rPr>
              <a:t>hullPoint</a:t>
            </a:r>
            <a:r>
              <a:rPr lang="it-IT" sz="24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400" b="1" dirty="0" err="1">
                <a:latin typeface="Bodoni MT" panose="02070603080606020203" pitchFamily="18" charset="0"/>
              </a:rPr>
              <a:t>Triangle</a:t>
            </a:r>
            <a:r>
              <a:rPr lang="it-IT" sz="2400" b="1" dirty="0">
                <a:latin typeface="Bodoni MT" panose="02070603080606020203" pitchFamily="18" charset="0"/>
              </a:rPr>
              <a:t>* </a:t>
            </a:r>
            <a:r>
              <a:rPr lang="it-IT" sz="2400" b="1" dirty="0" err="1">
                <a:latin typeface="Bodoni MT" panose="02070603080606020203" pitchFamily="18" charset="0"/>
              </a:rPr>
              <a:t>externalTriangle</a:t>
            </a:r>
            <a:r>
              <a:rPr lang="it-IT" sz="24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400" b="1" dirty="0" err="1">
                <a:latin typeface="Bodoni MT" panose="02070603080606020203" pitchFamily="18" charset="0"/>
              </a:rPr>
              <a:t>ConvexHullElem</a:t>
            </a:r>
            <a:r>
              <a:rPr lang="it-IT" sz="2400" b="1" dirty="0">
                <a:latin typeface="Bodoni MT" panose="02070603080606020203" pitchFamily="18" charset="0"/>
              </a:rPr>
              <a:t>* </a:t>
            </a:r>
            <a:r>
              <a:rPr lang="it-IT" sz="2400" b="1" dirty="0" err="1">
                <a:latin typeface="Bodoni MT" panose="02070603080606020203" pitchFamily="18" charset="0"/>
              </a:rPr>
              <a:t>prev</a:t>
            </a:r>
            <a:r>
              <a:rPr lang="it-IT" sz="24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400" b="1" dirty="0" err="1">
                <a:latin typeface="Bodoni MT" panose="02070603080606020203" pitchFamily="18" charset="0"/>
              </a:rPr>
              <a:t>ConvexHullElem</a:t>
            </a:r>
            <a:r>
              <a:rPr lang="it-IT" sz="2400" b="1" dirty="0">
                <a:latin typeface="Bodoni MT" panose="02070603080606020203" pitchFamily="18" charset="0"/>
              </a:rPr>
              <a:t>* </a:t>
            </a:r>
            <a:r>
              <a:rPr lang="it-IT" sz="2400" b="1" dirty="0" err="1">
                <a:latin typeface="Bodoni MT" panose="02070603080606020203" pitchFamily="18" charset="0"/>
              </a:rPr>
              <a:t>next</a:t>
            </a:r>
            <a:r>
              <a:rPr lang="it-IT" sz="24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EC1A77-A50E-40E9-E43D-84D40CF8E32A}"/>
              </a:ext>
            </a:extLst>
          </p:cNvPr>
          <p:cNvSpPr txBox="1"/>
          <p:nvPr/>
        </p:nvSpPr>
        <p:spPr>
          <a:xfrm>
            <a:off x="946222" y="1306534"/>
            <a:ext cx="3699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ConvexHullElem</a:t>
            </a:r>
            <a:endParaRPr lang="it-IT" sz="28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74C603F-ACE1-7183-160A-2265A8C1B585}"/>
              </a:ext>
            </a:extLst>
          </p:cNvPr>
          <p:cNvSpPr/>
          <p:nvPr/>
        </p:nvSpPr>
        <p:spPr>
          <a:xfrm>
            <a:off x="782439" y="4205766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E7CD9D-6121-944B-A6B8-4DB34B04EB40}"/>
              </a:ext>
            </a:extLst>
          </p:cNvPr>
          <p:cNvSpPr txBox="1"/>
          <p:nvPr/>
        </p:nvSpPr>
        <p:spPr>
          <a:xfrm>
            <a:off x="1023496" y="4762226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7A4CE94-32EB-7669-19E7-B2C418FC9A08}"/>
              </a:ext>
            </a:extLst>
          </p:cNvPr>
          <p:cNvSpPr txBox="1"/>
          <p:nvPr/>
        </p:nvSpPr>
        <p:spPr>
          <a:xfrm>
            <a:off x="946222" y="4315970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B7E2031-DDD0-165F-B241-BE914E633711}"/>
              </a:ext>
            </a:extLst>
          </p:cNvPr>
          <p:cNvSpPr/>
          <p:nvPr/>
        </p:nvSpPr>
        <p:spPr>
          <a:xfrm>
            <a:off x="5328586" y="1092708"/>
            <a:ext cx="1139621" cy="492443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2DCA50-8AAD-68ED-36D4-F156123F685A}"/>
              </a:ext>
            </a:extLst>
          </p:cNvPr>
          <p:cNvSpPr txBox="1"/>
          <p:nvPr/>
        </p:nvSpPr>
        <p:spPr>
          <a:xfrm>
            <a:off x="5439680" y="1102141"/>
            <a:ext cx="9174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1194056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9473" y="1232150"/>
            <a:ext cx="5960061" cy="5969245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ConvexHull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211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ConvexHull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0974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6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ConvexHull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3573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ConvexHull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4945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ConvexHull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3307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ConvexHull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472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882" y="1232150"/>
            <a:ext cx="5969244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ConvexHull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271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6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ConvexHull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833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ccia a pentagono 11">
            <a:extLst>
              <a:ext uri="{FF2B5EF4-FFF2-40B4-BE49-F238E27FC236}">
                <a16:creationId xmlns:a16="http://schemas.microsoft.com/office/drawing/2014/main" id="{B6B0BFF3-16C0-F393-C2CC-C13107C302F3}"/>
              </a:ext>
            </a:extLst>
          </p:cNvPr>
          <p:cNvSpPr/>
          <p:nvPr/>
        </p:nvSpPr>
        <p:spPr>
          <a:xfrm rot="10800000">
            <a:off x="5143500" y="494459"/>
            <a:ext cx="7048500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3ED54F-3DB0-9E1B-ED8B-72A15D750DD5}"/>
              </a:ext>
            </a:extLst>
          </p:cNvPr>
          <p:cNvSpPr txBox="1"/>
          <p:nvPr/>
        </p:nvSpPr>
        <p:spPr>
          <a:xfrm>
            <a:off x="699752" y="3550342"/>
            <a:ext cx="10792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B061FF"/>
                </a:solidFill>
                <a:latin typeface="Bodoni MT" panose="02070603080606020203" pitchFamily="18" charset="0"/>
              </a:rPr>
              <a:t>Fonte: </a:t>
            </a:r>
            <a:r>
              <a:rPr lang="it-IT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Leonidas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J. </a:t>
            </a:r>
            <a:r>
              <a:rPr lang="it-IT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Guibas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, Donald E. </a:t>
            </a:r>
            <a:r>
              <a:rPr lang="it-IT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Knuth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and Micha </a:t>
            </a:r>
            <a:r>
              <a:rPr lang="it-IT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Sharir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(1992)</a:t>
            </a:r>
            <a:b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           </a:t>
            </a:r>
            <a:r>
              <a:rPr lang="it-IT" sz="24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Randomized</a:t>
            </a:r>
            <a:r>
              <a:rPr lang="it-IT" sz="2400" i="1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it-IT" sz="24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Incremental</a:t>
            </a:r>
            <a:r>
              <a:rPr lang="it-IT" sz="2400" i="1" dirty="0">
                <a:solidFill>
                  <a:schemeClr val="bg1"/>
                </a:solidFill>
                <a:latin typeface="Bodoni MT" panose="02070603080606020203" pitchFamily="18" charset="0"/>
              </a:rPr>
              <a:t> Construction of Delaunay and </a:t>
            </a:r>
            <a:r>
              <a:rPr lang="it-IT" sz="24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Voronoi</a:t>
            </a:r>
            <a:r>
              <a:rPr lang="it-IT" sz="2400" i="1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it-IT" sz="24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Diagrams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,</a:t>
            </a:r>
            <a:b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           pubblicato su </a:t>
            </a:r>
            <a:r>
              <a:rPr lang="it-IT" sz="24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Algorithmica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, Springer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55EF4B1-98DB-0075-9C90-0D21105696D9}"/>
              </a:ext>
            </a:extLst>
          </p:cNvPr>
          <p:cNvSpPr txBox="1"/>
          <p:nvPr/>
        </p:nvSpPr>
        <p:spPr>
          <a:xfrm>
            <a:off x="699752" y="2589097"/>
            <a:ext cx="4827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B061FF"/>
                </a:solidFill>
                <a:latin typeface="Bodoni MT" panose="02070603080606020203" pitchFamily="18" charset="0"/>
              </a:rPr>
              <a:t>Preferenza su Punti INTERNI!</a:t>
            </a:r>
            <a:endParaRPr lang="it-IT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31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3324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8884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6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695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4193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9737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1880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0248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6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AddExternalPoint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1331138"/>
            <a:ext cx="54256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</a:t>
            </a:r>
            <a:br>
              <a:rPr lang="it-IT" sz="2400" dirty="0"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opposto al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Aggiunta di un punto dal lato del primo elemento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  <a:p>
            <a:pPr>
              <a:spcBef>
                <a:spcPts val="1200"/>
              </a:spcBef>
            </a:pP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Obiettivo: Minimizzare il numero di controlli sui lati del </a:t>
            </a:r>
            <a:r>
              <a:rPr lang="it-IT" sz="2400" dirty="0" err="1">
                <a:solidFill>
                  <a:srgbClr val="6666FF"/>
                </a:solidFill>
                <a:latin typeface="Bodoni MT" panose="02070603080606020203" pitchFamily="18" charset="0"/>
              </a:rPr>
              <a:t>ConvexHull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.</a:t>
            </a: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b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</a:br>
            <a:r>
              <a:rPr lang="it-IT" sz="2400" dirty="0">
                <a:latin typeface="Bodoni MT" panose="02070603080606020203" pitchFamily="18" charset="0"/>
              </a:rPr>
              <a:t>Aggiornamento del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r>
              <a:rPr lang="it-IT" sz="2400" dirty="0">
                <a:latin typeface="Bodoni MT" panose="02070603080606020203" pitchFamily="18" charset="0"/>
              </a:rPr>
              <a:t> con l’aggiunta di un punto esterno.</a:t>
            </a:r>
            <a:endParaRPr lang="it-IT" sz="2400" dirty="0">
              <a:solidFill>
                <a:srgbClr val="6666FF"/>
              </a:solidFill>
              <a:latin typeface="Bodoni MT" panose="02070603080606020203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9744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99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3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97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5A0896C0-F46F-7196-9C22-67084597D3A5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34F07358-00C8-516E-BB7A-2717B41D2495}"/>
              </a:ext>
            </a:extLst>
          </p:cNvPr>
          <p:cNvSpPr/>
          <p:nvPr/>
        </p:nvSpPr>
        <p:spPr>
          <a:xfrm rot="16200000">
            <a:off x="-2179643" y="4055122"/>
            <a:ext cx="5348179" cy="257578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A374DB6-0DC4-2138-4A11-26F638D15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58" y="558967"/>
            <a:ext cx="9418683" cy="574006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57D2D82-EC3A-5192-3E23-ADBC199AC04C}"/>
              </a:ext>
            </a:extLst>
          </p:cNvPr>
          <p:cNvSpPr/>
          <p:nvPr/>
        </p:nvSpPr>
        <p:spPr>
          <a:xfrm>
            <a:off x="1787857" y="4026090"/>
            <a:ext cx="8625385" cy="1214650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4EAABD-F16D-CE37-601C-95E241896E94}"/>
              </a:ext>
            </a:extLst>
          </p:cNvPr>
          <p:cNvSpPr/>
          <p:nvPr/>
        </p:nvSpPr>
        <p:spPr>
          <a:xfrm>
            <a:off x="1787857" y="5581933"/>
            <a:ext cx="8625385" cy="264153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0065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3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283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881" y="1232150"/>
            <a:ext cx="5969244" cy="5969244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35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3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229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3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63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5" cy="5969243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56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4" cy="5969243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68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882" y="1232150"/>
            <a:ext cx="5969243" cy="5969243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57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4" cy="5969243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923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4" cy="5969242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30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D32F6C6-8E2E-6046-8ADE-317FCC023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0276" y="1232150"/>
            <a:ext cx="5978454" cy="5969242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AddInternalPoint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E1A25D-DDED-2D05-AA11-7E4D3B0D0387}"/>
              </a:ext>
            </a:extLst>
          </p:cNvPr>
          <p:cNvSpPr txBox="1"/>
          <p:nvPr/>
        </p:nvSpPr>
        <p:spPr>
          <a:xfrm>
            <a:off x="1172916" y="3520549"/>
            <a:ext cx="54256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Dai triangoli radice, creati aggiungendo punti esterni, si creano triangoli figli aggiungendo punti interni.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Diventa fondamentale una struttura dei triangoli ad </a:t>
            </a:r>
            <a:r>
              <a:rPr lang="it-IT" sz="2400" dirty="0">
                <a:solidFill>
                  <a:srgbClr val="6666FF"/>
                </a:solidFill>
                <a:latin typeface="Bodoni MT" panose="02070603080606020203" pitchFamily="18" charset="0"/>
              </a:rPr>
              <a:t>albero</a:t>
            </a:r>
            <a:r>
              <a:rPr lang="it-IT" sz="2400" dirty="0">
                <a:latin typeface="Bodoni MT" panose="02070603080606020203" pitchFamily="18" charset="0"/>
              </a:rPr>
              <a:t> (grafo).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4CCC196-4836-D6D1-D89A-CFD5A3CB5753}"/>
              </a:ext>
            </a:extLst>
          </p:cNvPr>
          <p:cNvSpPr/>
          <p:nvPr/>
        </p:nvSpPr>
        <p:spPr>
          <a:xfrm>
            <a:off x="1172916" y="1378039"/>
            <a:ext cx="5313561" cy="1816866"/>
          </a:xfrm>
          <a:prstGeom prst="rect">
            <a:avLst/>
          </a:prstGeom>
          <a:solidFill>
            <a:srgbClr val="C9C9FF"/>
          </a:solidFill>
          <a:ln w="38100">
            <a:solidFill>
              <a:srgbClr val="66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57743E-DA5A-0CE9-399A-E7E3615E5625}"/>
              </a:ext>
            </a:extLst>
          </p:cNvPr>
          <p:cNvSpPr txBox="1"/>
          <p:nvPr/>
        </p:nvSpPr>
        <p:spPr>
          <a:xfrm>
            <a:off x="1413973" y="1934499"/>
            <a:ext cx="5313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Bodoni MT" panose="02070603080606020203" pitchFamily="18" charset="0"/>
              </a:rPr>
              <a:t>array&lt;Point,3&gt; </a:t>
            </a:r>
            <a:r>
              <a:rPr lang="it-IT" sz="2200" b="1" dirty="0" err="1">
                <a:latin typeface="Bodoni MT" panose="02070603080606020203" pitchFamily="18" charset="0"/>
              </a:rPr>
              <a:t>vertices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 err="1">
                <a:latin typeface="Bodoni MT" panose="02070603080606020203" pitchFamily="18" charset="0"/>
              </a:rPr>
              <a:t>vector</a:t>
            </a:r>
            <a:r>
              <a:rPr lang="it-IT" sz="2200" b="1" dirty="0">
                <a:latin typeface="Bodoni MT" panose="02070603080606020203" pitchFamily="18" charset="0"/>
              </a:rPr>
              <a:t>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*&gt; </a:t>
            </a:r>
            <a:r>
              <a:rPr lang="it-IT" sz="2200" b="1" dirty="0" err="1">
                <a:latin typeface="Bodoni MT" panose="02070603080606020203" pitchFamily="18" charset="0"/>
              </a:rPr>
              <a:t>pointedTriangles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  <a:p>
            <a:r>
              <a:rPr lang="it-IT" sz="2200" b="1" dirty="0">
                <a:latin typeface="Bodoni MT" panose="02070603080606020203" pitchFamily="18" charset="0"/>
              </a:rPr>
              <a:t>array&lt;</a:t>
            </a:r>
            <a:r>
              <a:rPr lang="it-IT" sz="2200" b="1" dirty="0" err="1">
                <a:latin typeface="Bodoni MT" panose="02070603080606020203" pitchFamily="18" charset="0"/>
              </a:rPr>
              <a:t>Triangle</a:t>
            </a:r>
            <a:r>
              <a:rPr lang="it-IT" sz="2200" b="1" dirty="0">
                <a:latin typeface="Bodoni MT" panose="02070603080606020203" pitchFamily="18" charset="0"/>
              </a:rPr>
              <a:t>*,3&gt; </a:t>
            </a:r>
            <a:r>
              <a:rPr lang="it-IT" sz="2200" b="1" dirty="0" err="1">
                <a:latin typeface="Bodoni MT" panose="02070603080606020203" pitchFamily="18" charset="0"/>
              </a:rPr>
              <a:t>adjacentTriangles</a:t>
            </a:r>
            <a:r>
              <a:rPr lang="it-IT" sz="2200" b="1" dirty="0">
                <a:latin typeface="Bodoni MT" panose="02070603080606020203" pitchFamily="18" charset="0"/>
              </a:rPr>
              <a:t>;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47D323-3070-6129-9AC1-4132E7FCABF1}"/>
              </a:ext>
            </a:extLst>
          </p:cNvPr>
          <p:cNvSpPr txBox="1"/>
          <p:nvPr/>
        </p:nvSpPr>
        <p:spPr>
          <a:xfrm>
            <a:off x="1336699" y="1488243"/>
            <a:ext cx="2969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Triangle</a:t>
            </a:r>
            <a:endParaRPr lang="it-IT" sz="2600" b="1" dirty="0">
              <a:solidFill>
                <a:srgbClr val="6666FF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98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034A-60C7-4B0D-4C55-5AE4E96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04" y="257175"/>
            <a:ext cx="6343650" cy="6343650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933FF"/>
              </a:solidFill>
            </a:endParaRPr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45FE56-A538-E802-CADE-7D84502BC41D}"/>
                  </a:ext>
                </a:extLst>
              </p:cNvPr>
              <p:cNvSpPr txBox="1"/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Creazione della griglia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bg1">
                        <a:lumMod val="85000"/>
                      </a:schemeClr>
                    </a:solidFill>
                    <a:latin typeface="Bodoni MT" panose="02070603080606020203" pitchFamily="18" charset="0"/>
                  </a:rPr>
                  <a:t>Ascissa e ordinata min e max (O(n))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bg1">
                        <a:lumMod val="85000"/>
                      </a:schemeClr>
                    </a:solidFill>
                    <a:latin typeface="Bodoni MT" panose="02070603080606020203" pitchFamily="18" charset="0"/>
                  </a:rPr>
                  <a:t>Griglia con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20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sz="20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</m:oMath>
                </a14:m>
                <a:r>
                  <a:rPr lang="it-IT" sz="2000" dirty="0">
                    <a:solidFill>
                      <a:schemeClr val="bg1">
                        <a:lumMod val="85000"/>
                      </a:schemeClr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it-IT" sz="2400" dirty="0">
                    <a:solidFill>
                      <a:schemeClr val="bg1">
                        <a:lumMod val="85000"/>
                      </a:schemeClr>
                    </a:solidFill>
                    <a:latin typeface="Bodoni MT" panose="02070603080606020203" pitchFamily="18" charset="0"/>
                  </a:rPr>
                  <a:t>righe e colonne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bg1">
                        <a:lumMod val="85000"/>
                      </a:schemeClr>
                    </a:solidFill>
                    <a:latin typeface="Bodoni MT" panose="02070603080606020203" pitchFamily="18" charset="0"/>
                  </a:rPr>
                  <a:t>Assegnazione dei punti (O(n))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A45FE56-A538-E802-CADE-7D84502BC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blipFill>
                <a:blip r:embed="rId3"/>
                <a:stretch>
                  <a:fillRect l="-1528" t="-3019" b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5795686" y="2397948"/>
            <a:ext cx="548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array&lt;Point, 4&gt; Grid::Snake()</a:t>
            </a:r>
            <a:endParaRPr lang="it-IT" sz="3200" b="1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alto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alto a destra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destra</a:t>
            </a:r>
          </a:p>
        </p:txBody>
      </p:sp>
    </p:spTree>
    <p:extLst>
      <p:ext uri="{BB962C8B-B14F-4D97-AF65-F5344CB8AC3E}">
        <p14:creationId xmlns:p14="http://schemas.microsoft.com/office/powerpoint/2010/main" val="2296661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F961E436-7AED-0388-D15D-652F2D686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t="14914" r="9894" b="11010"/>
          <a:stretch/>
        </p:blipFill>
        <p:spPr>
          <a:xfrm>
            <a:off x="6499952" y="1002021"/>
            <a:ext cx="4515292" cy="468503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49FB017-D48E-F2FA-C9FF-EE00A8D887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4" t="15112" r="7989" b="9979"/>
          <a:stretch/>
        </p:blipFill>
        <p:spPr>
          <a:xfrm>
            <a:off x="1571673" y="1063545"/>
            <a:ext cx="4533363" cy="4623515"/>
          </a:xfrm>
          <a:prstGeom prst="rect">
            <a:avLst/>
          </a:prstGeom>
        </p:spPr>
      </p:pic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16200000">
            <a:off x="-2222292" y="4055123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983332" y="478770"/>
            <a:ext cx="777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void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Mesh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 err="1">
                <a:solidFill>
                  <a:srgbClr val="6666FF"/>
                </a:solidFill>
                <a:latin typeface="Bodoni MT" panose="02070603080606020203" pitchFamily="18" charset="0"/>
              </a:rPr>
              <a:t>AddSidePoint</a:t>
            </a:r>
            <a:r>
              <a:rPr lang="en-US" sz="3200" dirty="0">
                <a:latin typeface="Bodoni MT" panose="02070603080606020203" pitchFamily="18" charset="0"/>
              </a:rPr>
              <a:t>(Point&amp;</a:t>
            </a:r>
            <a:r>
              <a:rPr lang="en-US" sz="3200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  <a:r>
              <a:rPr lang="en-US" sz="3200" b="1" dirty="0">
                <a:solidFill>
                  <a:srgbClr val="6666FF"/>
                </a:solidFill>
                <a:latin typeface="Bodoni MT" panose="02070603080606020203" pitchFamily="18" charset="0"/>
              </a:rPr>
              <a:t>point</a:t>
            </a:r>
            <a:r>
              <a:rPr lang="en-US" sz="3200" dirty="0">
                <a:latin typeface="Bodoni MT" panose="02070603080606020203" pitchFamily="18" charset="0"/>
              </a:rPr>
              <a:t>)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 </a:t>
            </a:r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>
            <a:off x="0" y="6308406"/>
            <a:ext cx="4515293" cy="257578"/>
          </a:xfrm>
          <a:prstGeom prst="homePlat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F37F810-AA61-CB26-347A-571451A88207}"/>
              </a:ext>
            </a:extLst>
          </p:cNvPr>
          <p:cNvSpPr txBox="1"/>
          <p:nvPr/>
        </p:nvSpPr>
        <p:spPr>
          <a:xfrm>
            <a:off x="6767812" y="5234662"/>
            <a:ext cx="3979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Bodoni MT" panose="02070603080606020203" pitchFamily="18" charset="0"/>
              </a:rPr>
              <a:t>Intervento su figli di due triangoli adiacenti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593414D-929C-67D4-7BF7-88EA72F213B5}"/>
              </a:ext>
            </a:extLst>
          </p:cNvPr>
          <p:cNvSpPr txBox="1"/>
          <p:nvPr/>
        </p:nvSpPr>
        <p:spPr>
          <a:xfrm>
            <a:off x="1848568" y="5296186"/>
            <a:ext cx="397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Bodoni MT" panose="02070603080606020203" pitchFamily="18" charset="0"/>
              </a:rPr>
              <a:t>Intervento sul </a:t>
            </a:r>
            <a:r>
              <a:rPr lang="it-IT" sz="2400" dirty="0" err="1">
                <a:latin typeface="Bodoni MT" panose="02070603080606020203" pitchFamily="18" charset="0"/>
              </a:rPr>
              <a:t>ConvexHull</a:t>
            </a:r>
            <a:endParaRPr lang="it-IT" sz="24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209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3640A1-D4D2-2F2A-42A4-6C5C4AE78AC0}"/>
              </a:ext>
            </a:extLst>
          </p:cNvPr>
          <p:cNvSpPr txBox="1"/>
          <p:nvPr/>
        </p:nvSpPr>
        <p:spPr>
          <a:xfrm>
            <a:off x="958804" y="1944289"/>
            <a:ext cx="86803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Selezione del triangolo iniziale e creazione della mesh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Aggiunta di punti alla mesh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Soddisfacimento dell’ipotesi di Delaunay</a:t>
            </a: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della proprietà</a:t>
            </a: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Metodo Flip</a:t>
            </a: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Propagazione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Conclusioni e considerazioni</a:t>
            </a:r>
          </a:p>
        </p:txBody>
      </p:sp>
      <p:sp>
        <p:nvSpPr>
          <p:cNvPr id="12" name="Freccia a pentagono 11">
            <a:extLst>
              <a:ext uri="{FF2B5EF4-FFF2-40B4-BE49-F238E27FC236}">
                <a16:creationId xmlns:a16="http://schemas.microsoft.com/office/drawing/2014/main" id="{B6B0BFF3-16C0-F393-C2CC-C13107C302F3}"/>
              </a:ext>
            </a:extLst>
          </p:cNvPr>
          <p:cNvSpPr/>
          <p:nvPr/>
        </p:nvSpPr>
        <p:spPr>
          <a:xfrm rot="10800000">
            <a:off x="5143500" y="494459"/>
            <a:ext cx="7048500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091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9F7B926-115C-EA9E-55DD-66F8B5EFD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38" y="1024439"/>
            <a:ext cx="9699523" cy="4809122"/>
          </a:xfrm>
          <a:prstGeom prst="rect">
            <a:avLst/>
          </a:prstGeom>
        </p:spPr>
      </p:pic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5A0896C0-F46F-7196-9C22-67084597D3A5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34F07358-00C8-516E-BB7A-2717B41D2495}"/>
              </a:ext>
            </a:extLst>
          </p:cNvPr>
          <p:cNvSpPr/>
          <p:nvPr/>
        </p:nvSpPr>
        <p:spPr>
          <a:xfrm rot="16200000">
            <a:off x="-2179643" y="4055122"/>
            <a:ext cx="5348179" cy="257578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57D2D82-EC3A-5192-3E23-ADBC199AC04C}"/>
              </a:ext>
            </a:extLst>
          </p:cNvPr>
          <p:cNvSpPr/>
          <p:nvPr/>
        </p:nvSpPr>
        <p:spPr>
          <a:xfrm>
            <a:off x="1564944" y="2784143"/>
            <a:ext cx="9039366" cy="1624084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4EAABD-F16D-CE37-601C-95E241896E94}"/>
              </a:ext>
            </a:extLst>
          </p:cNvPr>
          <p:cNvSpPr/>
          <p:nvPr/>
        </p:nvSpPr>
        <p:spPr>
          <a:xfrm>
            <a:off x="1601338" y="4612944"/>
            <a:ext cx="8452514" cy="900752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446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10" y="275387"/>
            <a:ext cx="4600798" cy="5753213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80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42" y="280930"/>
            <a:ext cx="4591933" cy="5742128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65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42" y="275387"/>
            <a:ext cx="4591933" cy="5753213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270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42" y="275387"/>
            <a:ext cx="4591933" cy="5753213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2797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42" y="275387"/>
            <a:ext cx="4591933" cy="5753213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43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42" y="275387"/>
            <a:ext cx="4591933" cy="5753213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84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42" y="275387"/>
            <a:ext cx="4591933" cy="5753214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86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034A-60C7-4B0D-4C55-5AE4E96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04" y="257175"/>
            <a:ext cx="6343650" cy="6343650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5795686" y="2397948"/>
            <a:ext cx="548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array&lt;Point, 4&gt; Grid::Snake()</a:t>
            </a:r>
            <a:endParaRPr lang="it-IT" sz="3200" b="1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alto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alto a destra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destra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88DFAF-B730-016B-7ACC-116380A330BB}"/>
                  </a:ext>
                </a:extLst>
              </p:cNvPr>
              <p:cNvSpPr txBox="1"/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Creazione della griglia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Ascissa e ordinata min e max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bg1">
                        <a:lumMod val="85000"/>
                      </a:schemeClr>
                    </a:solidFill>
                    <a:latin typeface="Bodoni MT" panose="02070603080606020203" pitchFamily="18" charset="0"/>
                  </a:rPr>
                  <a:t>Griglia con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20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sz="20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</m:oMath>
                </a14:m>
                <a:r>
                  <a:rPr lang="it-IT" sz="2000" dirty="0">
                    <a:solidFill>
                      <a:schemeClr val="bg1">
                        <a:lumMod val="85000"/>
                      </a:schemeClr>
                    </a:solidFill>
                    <a:latin typeface="Bodoni MT" panose="02070603080606020203" pitchFamily="18" charset="0"/>
                  </a:rPr>
                  <a:t> </a:t>
                </a:r>
                <a:r>
                  <a:rPr lang="it-IT" sz="2400" dirty="0">
                    <a:solidFill>
                      <a:schemeClr val="bg1">
                        <a:lumMod val="85000"/>
                      </a:schemeClr>
                    </a:solidFill>
                    <a:latin typeface="Bodoni MT" panose="02070603080606020203" pitchFamily="18" charset="0"/>
                  </a:rPr>
                  <a:t>righe e colonne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bg1">
                        <a:lumMod val="85000"/>
                      </a:schemeClr>
                    </a:solidFill>
                    <a:latin typeface="Bodoni MT" panose="02070603080606020203" pitchFamily="18" charset="0"/>
                  </a:rPr>
                  <a:t>Assegnazione dei punti (O(n))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88DFAF-B730-016B-7ACC-116380A33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blipFill>
                <a:blip r:embed="rId3"/>
                <a:stretch>
                  <a:fillRect l="-1528" t="-3019" b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e 8">
            <a:extLst>
              <a:ext uri="{FF2B5EF4-FFF2-40B4-BE49-F238E27FC236}">
                <a16:creationId xmlns:a16="http://schemas.microsoft.com/office/drawing/2014/main" id="{C6E8E3F1-69C6-4C0C-A72A-662E404F795F}"/>
              </a:ext>
            </a:extLst>
          </p:cNvPr>
          <p:cNvSpPr/>
          <p:nvPr/>
        </p:nvSpPr>
        <p:spPr>
          <a:xfrm>
            <a:off x="665683" y="2455709"/>
            <a:ext cx="288168" cy="272280"/>
          </a:xfrm>
          <a:prstGeom prst="ellipse">
            <a:avLst/>
          </a:prstGeom>
          <a:solidFill>
            <a:srgbClr val="BC79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E724056-536D-43FB-376C-4F2413501F41}"/>
              </a:ext>
            </a:extLst>
          </p:cNvPr>
          <p:cNvSpPr/>
          <p:nvPr/>
        </p:nvSpPr>
        <p:spPr>
          <a:xfrm>
            <a:off x="2614986" y="5563960"/>
            <a:ext cx="288168" cy="272280"/>
          </a:xfrm>
          <a:prstGeom prst="ellipse">
            <a:avLst/>
          </a:prstGeom>
          <a:solidFill>
            <a:srgbClr val="BC79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0E7E22F-3578-DFB5-14FF-26E638B146DE}"/>
              </a:ext>
            </a:extLst>
          </p:cNvPr>
          <p:cNvSpPr/>
          <p:nvPr/>
        </p:nvSpPr>
        <p:spPr>
          <a:xfrm>
            <a:off x="5208503" y="3100751"/>
            <a:ext cx="288168" cy="272280"/>
          </a:xfrm>
          <a:prstGeom prst="ellipse">
            <a:avLst/>
          </a:prstGeom>
          <a:solidFill>
            <a:srgbClr val="BC79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8D1F1EC-AE99-FE93-46B5-821DD5394CB8}"/>
              </a:ext>
            </a:extLst>
          </p:cNvPr>
          <p:cNvSpPr/>
          <p:nvPr/>
        </p:nvSpPr>
        <p:spPr>
          <a:xfrm>
            <a:off x="2132976" y="1020314"/>
            <a:ext cx="288168" cy="272280"/>
          </a:xfrm>
          <a:prstGeom prst="ellipse">
            <a:avLst/>
          </a:prstGeom>
          <a:solidFill>
            <a:srgbClr val="BC79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18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42" y="275387"/>
            <a:ext cx="4591933" cy="5753214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45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10" y="275387"/>
            <a:ext cx="4600798" cy="5753213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28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0" y="275387"/>
            <a:ext cx="4600798" cy="5753214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613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10" y="275387"/>
            <a:ext cx="4600798" cy="5753213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66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10" y="275387"/>
            <a:ext cx="4600798" cy="5753213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30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10" y="275387"/>
            <a:ext cx="4600798" cy="5753213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057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6A26A74F-E083-2A66-338D-1B154C19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10" y="275387"/>
            <a:ext cx="4600798" cy="5753213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5FE56-A538-E802-CADE-7D84502BC41D}"/>
              </a:ext>
            </a:extLst>
          </p:cNvPr>
          <p:cNvSpPr txBox="1"/>
          <p:nvPr/>
        </p:nvSpPr>
        <p:spPr>
          <a:xfrm>
            <a:off x="5578884" y="3155868"/>
            <a:ext cx="52833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Partenza da un vettore di puntatori a triangoli T e iterazione su ciascun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Per ogni iterazione controllo l’ipotesi con ciascun triangolo adiacente a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>
                <a:latin typeface="Bodoni MT" panose="02070603080606020203" pitchFamily="18" charset="0"/>
              </a:rPr>
              <a:t>Se T flippa, ripeto ricorsivamente l’operazione sul vettore dei ‘triangoli’ adiacenti a T1 e poi T2, generati dal flip.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5578883" y="882582"/>
            <a:ext cx="54711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Verifica dell’ipotesi di Delaunay tramite il calcolo del </a:t>
            </a:r>
            <a:r>
              <a:rPr lang="it-IT" sz="2400" u="sng" dirty="0">
                <a:solidFill>
                  <a:srgbClr val="339966"/>
                </a:solidFill>
                <a:latin typeface="Bodoni MT" panose="02070603080606020203" pitchFamily="18" charset="0"/>
              </a:rPr>
              <a:t>determinante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Triangoli possono non soddisfare l’ipotesi </a:t>
            </a:r>
            <a:r>
              <a:rPr lang="it-IT" sz="2400" dirty="0" err="1">
                <a:solidFill>
                  <a:srgbClr val="339966"/>
                </a:solidFill>
                <a:latin typeface="Bodoni MT" panose="02070603080606020203" pitchFamily="18" charset="0"/>
              </a:rPr>
              <a:t>sse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 condividono un lato con un nuovo triangolo o un triangolo flippato.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06169F-03F0-5DCB-0C44-57B5F4223C20}"/>
              </a:ext>
            </a:extLst>
          </p:cNvPr>
          <p:cNvSpPr txBox="1"/>
          <p:nvPr/>
        </p:nvSpPr>
        <p:spPr>
          <a:xfrm>
            <a:off x="473737" y="5926617"/>
            <a:ext cx="1151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array&lt;Triangle*, 2&gt; 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Triangle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339966"/>
                </a:solidFill>
                <a:latin typeface="Bodoni MT" panose="02070603080606020203" pitchFamily="18" charset="0"/>
              </a:rPr>
              <a:t>Flip</a:t>
            </a:r>
            <a:r>
              <a:rPr lang="en-US" sz="3200" b="1" dirty="0">
                <a:latin typeface="Bodoni MT" panose="02070603080606020203" pitchFamily="18" charset="0"/>
              </a:rPr>
              <a:t>(Triangle&amp; T1, Triangle&amp; T2);</a:t>
            </a:r>
            <a:endParaRPr lang="it-IT" sz="32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6421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3640A1-D4D2-2F2A-42A4-6C5C4AE78AC0}"/>
              </a:ext>
            </a:extLst>
          </p:cNvPr>
          <p:cNvSpPr txBox="1"/>
          <p:nvPr/>
        </p:nvSpPr>
        <p:spPr>
          <a:xfrm>
            <a:off x="837127" y="1300345"/>
            <a:ext cx="868036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Costo computazionale 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medio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dato dai flip generati a seguito dell’aggiunta di un punto interno: 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O(1)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Costo 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medio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per l’identificazione del triangolo foglia a cui un punto è interno: 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O(log n)</a:t>
            </a:r>
          </a:p>
        </p:txBody>
      </p:sp>
      <p:sp>
        <p:nvSpPr>
          <p:cNvPr id="12" name="Freccia a pentagono 11">
            <a:extLst>
              <a:ext uri="{FF2B5EF4-FFF2-40B4-BE49-F238E27FC236}">
                <a16:creationId xmlns:a16="http://schemas.microsoft.com/office/drawing/2014/main" id="{B6B0BFF3-16C0-F393-C2CC-C13107C302F3}"/>
              </a:ext>
            </a:extLst>
          </p:cNvPr>
          <p:cNvSpPr/>
          <p:nvPr/>
        </p:nvSpPr>
        <p:spPr>
          <a:xfrm rot="10800000">
            <a:off x="5143500" y="494459"/>
            <a:ext cx="7048500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3ED54F-3DB0-9E1B-ED8B-72A15D750DD5}"/>
              </a:ext>
            </a:extLst>
          </p:cNvPr>
          <p:cNvSpPr txBox="1"/>
          <p:nvPr/>
        </p:nvSpPr>
        <p:spPr>
          <a:xfrm>
            <a:off x="837127" y="4997004"/>
            <a:ext cx="10792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Fonte: </a:t>
            </a:r>
            <a:r>
              <a:rPr lang="it-IT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Leonidas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J. </a:t>
            </a:r>
            <a:r>
              <a:rPr lang="it-IT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Guibas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, Donald E. </a:t>
            </a:r>
            <a:r>
              <a:rPr lang="it-IT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Knuth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and Micha </a:t>
            </a:r>
            <a:r>
              <a:rPr lang="it-IT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Sharir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(1992)</a:t>
            </a:r>
            <a:b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           </a:t>
            </a:r>
            <a:r>
              <a:rPr lang="it-IT" sz="24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Randomized</a:t>
            </a:r>
            <a:r>
              <a:rPr lang="it-IT" sz="2400" i="1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it-IT" sz="24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Incremental</a:t>
            </a:r>
            <a:r>
              <a:rPr lang="it-IT" sz="2400" i="1" dirty="0">
                <a:solidFill>
                  <a:schemeClr val="bg1"/>
                </a:solidFill>
                <a:latin typeface="Bodoni MT" panose="02070603080606020203" pitchFamily="18" charset="0"/>
              </a:rPr>
              <a:t> Construction of Delaunay and </a:t>
            </a:r>
            <a:r>
              <a:rPr lang="it-IT" sz="24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Voronoi</a:t>
            </a:r>
            <a:r>
              <a:rPr lang="it-IT" sz="2400" i="1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it-IT" sz="24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Diagrams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,</a:t>
            </a:r>
            <a:b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</a:b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           pubblicato su </a:t>
            </a:r>
            <a:r>
              <a:rPr lang="it-IT" sz="24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Algorithmica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, Springer</a:t>
            </a: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E2F7CF97-2FD7-2860-FB6C-DE55E6F0AD4E}"/>
              </a:ext>
            </a:extLst>
          </p:cNvPr>
          <p:cNvSpPr/>
          <p:nvPr/>
        </p:nvSpPr>
        <p:spPr>
          <a:xfrm>
            <a:off x="1339403" y="3541690"/>
            <a:ext cx="566670" cy="292417"/>
          </a:xfrm>
          <a:prstGeom prst="rightArrow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21B68B-5EF8-F749-2085-57D5D02898ED}"/>
              </a:ext>
            </a:extLst>
          </p:cNvPr>
          <p:cNvSpPr txBox="1"/>
          <p:nvPr/>
        </p:nvSpPr>
        <p:spPr>
          <a:xfrm>
            <a:off x="2316051" y="3272399"/>
            <a:ext cx="8205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Se l’algoritmo prevedesse 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SOLO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 l’aggiunta di punti 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INTERNI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il costo computazionale sarebbe in media: </a:t>
            </a:r>
            <a:r>
              <a:rPr lang="it-IT" sz="2400" dirty="0">
                <a:solidFill>
                  <a:srgbClr val="339966"/>
                </a:solidFill>
                <a:latin typeface="Bodoni MT" panose="02070603080606020203" pitchFamily="18" charset="0"/>
              </a:rPr>
              <a:t>O(n log n)</a:t>
            </a:r>
          </a:p>
        </p:txBody>
      </p:sp>
    </p:spTree>
    <p:extLst>
      <p:ext uri="{BB962C8B-B14F-4D97-AF65-F5344CB8AC3E}">
        <p14:creationId xmlns:p14="http://schemas.microsoft.com/office/powerpoint/2010/main" val="1877050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8101710" y="344334"/>
            <a:ext cx="409028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>
            <a:off x="0" y="6291223"/>
            <a:ext cx="8715375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4034930" y="242290"/>
            <a:ext cx="4122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it-IT" sz="2400" dirty="0">
                <a:latin typeface="Bodoni MT" panose="02070603080606020203" pitchFamily="18" charset="0"/>
              </a:rPr>
              <a:t>SISTEMA DI PUNTATORI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92265A0-51E4-178B-1F83-744BF836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256" y="805998"/>
            <a:ext cx="10729486" cy="546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87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8101710" y="344334"/>
            <a:ext cx="409028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>
            <a:off x="0" y="6291223"/>
            <a:ext cx="8715375" cy="257578"/>
          </a:xfrm>
          <a:prstGeom prst="homePlate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4034930" y="242290"/>
            <a:ext cx="4122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it-IT" sz="2400" dirty="0">
                <a:latin typeface="Bodoni MT" panose="02070603080606020203" pitchFamily="18" charset="0"/>
              </a:rPr>
              <a:t>SISTEMA DI PUNTATORI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92265A0-51E4-178B-1F83-744BF836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6" y="805998"/>
            <a:ext cx="10729487" cy="546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6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034A-60C7-4B0D-4C55-5AE4E96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04" y="261937"/>
            <a:ext cx="6343650" cy="6334125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5795686" y="2397948"/>
            <a:ext cx="548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array&lt;Point, 4&gt; Grid::Snake()</a:t>
            </a:r>
            <a:endParaRPr lang="it-IT" sz="3200" b="1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alto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alto a destra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destra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F030A10-4FC5-E92E-5BD1-018A88A3D579}"/>
                  </a:ext>
                </a:extLst>
              </p:cNvPr>
              <p:cNvSpPr txBox="1"/>
              <p:nvPr/>
            </p:nvSpPr>
            <p:spPr>
              <a:xfrm>
                <a:off x="2790982" y="601913"/>
                <a:ext cx="575478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it-IT" sz="2000" b="1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it-IT" sz="2000" b="1" i="1" smtClean="0">
                                  <a:solidFill>
                                    <a:srgbClr val="99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000" b="1" i="1" smtClean="0">
                                  <a:solidFill>
                                    <a:srgbClr val="9933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it-IT" sz="2000" b="1" dirty="0">
                  <a:solidFill>
                    <a:srgbClr val="9933FF"/>
                  </a:solidFill>
                </a:endParaRP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F030A10-4FC5-E92E-5BD1-018A88A3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982" y="601913"/>
                <a:ext cx="575478" cy="347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353F3B9-B1D9-6D58-D15E-6FE85FE3644E}"/>
                  </a:ext>
                </a:extLst>
              </p:cNvPr>
              <p:cNvSpPr txBox="1"/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Creazione della griglia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Ascissa e ordinata min e max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Griglia con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2000" b="1" i="1" smtClean="0">
                            <a:solidFill>
                              <a:srgbClr val="99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</m:oMath>
                </a14:m>
                <a:r>
                  <a:rPr lang="it-IT" sz="2000" dirty="0">
                    <a:latin typeface="Bodoni MT" panose="02070603080606020203" pitchFamily="18" charset="0"/>
                  </a:rPr>
                  <a:t> </a:t>
                </a:r>
                <a:r>
                  <a:rPr lang="it-IT" sz="2400" dirty="0">
                    <a:latin typeface="Bodoni MT" panose="02070603080606020203" pitchFamily="18" charset="0"/>
                  </a:rPr>
                  <a:t>righe e colonne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Assegnazione dei punti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353F3B9-B1D9-6D58-D15E-6FE85FE3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blipFill>
                <a:blip r:embed="rId4"/>
                <a:stretch>
                  <a:fillRect l="-1528" t="-3019" b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8022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3640A1-D4D2-2F2A-42A4-6C5C4AE78AC0}"/>
              </a:ext>
            </a:extLst>
          </p:cNvPr>
          <p:cNvSpPr txBox="1"/>
          <p:nvPr/>
        </p:nvSpPr>
        <p:spPr>
          <a:xfrm>
            <a:off x="958804" y="1684977"/>
            <a:ext cx="868036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Selezione del triangolo iniziale e creazione della mesh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Aggiunta di punti alla mesh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Bodoni MT" panose="02070603080606020203" pitchFamily="18" charset="0"/>
              </a:rPr>
              <a:t>Soddisfacimento dell’ipotesi di Delaunay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Bodoni MT" panose="02070603080606020203" pitchFamily="18" charset="0"/>
              </a:rPr>
              <a:t>Conclusioni e considerazioni</a:t>
            </a: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Bodoni MT" panose="02070603080606020203" pitchFamily="18" charset="0"/>
              </a:rPr>
              <a:t>Output</a:t>
            </a: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Bodoni MT" panose="02070603080606020203" pitchFamily="18" charset="0"/>
              </a:rPr>
              <a:t>Risultati ottenuti</a:t>
            </a: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Bodoni MT" panose="02070603080606020203" pitchFamily="18" charset="0"/>
              </a:rPr>
              <a:t>Costo computazionale complessivo</a:t>
            </a:r>
          </a:p>
          <a:p>
            <a:pPr marL="800100" lvl="1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Bodoni MT" panose="02070603080606020203" pitchFamily="18" charset="0"/>
              </a:rPr>
              <a:t>Confronto con algoritmi discostanti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>
                  <a:lumMod val="65000"/>
                </a:schemeClr>
              </a:solidFill>
              <a:latin typeface="Bodoni MT" panose="02070603080606020203" pitchFamily="18" charset="0"/>
            </a:endParaRPr>
          </a:p>
        </p:txBody>
      </p:sp>
      <p:sp>
        <p:nvSpPr>
          <p:cNvPr id="12" name="Freccia a pentagono 11">
            <a:extLst>
              <a:ext uri="{FF2B5EF4-FFF2-40B4-BE49-F238E27FC236}">
                <a16:creationId xmlns:a16="http://schemas.microsoft.com/office/drawing/2014/main" id="{B6B0BFF3-16C0-F393-C2CC-C13107C302F3}"/>
              </a:ext>
            </a:extLst>
          </p:cNvPr>
          <p:cNvSpPr/>
          <p:nvPr/>
        </p:nvSpPr>
        <p:spPr>
          <a:xfrm rot="10800000">
            <a:off x="5143500" y="494459"/>
            <a:ext cx="7048500" cy="257578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1128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306FC5C-E925-B8E1-3D58-DB380DCB3ACF}"/>
              </a:ext>
            </a:extLst>
          </p:cNvPr>
          <p:cNvSpPr txBox="1"/>
          <p:nvPr/>
        </p:nvSpPr>
        <p:spPr>
          <a:xfrm>
            <a:off x="2238232" y="2893172"/>
            <a:ext cx="35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odoni MT" panose="02070603080606020203" pitchFamily="18" charset="0"/>
              </a:rPr>
              <a:t>Formattazione del file di input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1E63A10-47EF-E796-B7EA-AC174058E9C5}"/>
              </a:ext>
            </a:extLst>
          </p:cNvPr>
          <p:cNvSpPr txBox="1"/>
          <p:nvPr/>
        </p:nvSpPr>
        <p:spPr>
          <a:xfrm>
            <a:off x="365644" y="1337820"/>
            <a:ext cx="5434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Bodoni MT" panose="02070603080606020203" pitchFamily="18" charset="0"/>
              </a:rPr>
              <a:t>Nome del file da inserire come argomento nella linea di comando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547B719-03F6-AE45-7949-B583F95816AB}"/>
              </a:ext>
            </a:extLst>
          </p:cNvPr>
          <p:cNvSpPr txBox="1"/>
          <p:nvPr/>
        </p:nvSpPr>
        <p:spPr>
          <a:xfrm>
            <a:off x="5679742" y="392415"/>
            <a:ext cx="136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433513" algn="l"/>
              </a:tabLst>
            </a:pPr>
            <a:r>
              <a:rPr lang="it-IT" sz="2400" dirty="0">
                <a:latin typeface="Bodoni MT" panose="02070603080606020203" pitchFamily="18" charset="0"/>
              </a:rPr>
              <a:t>INPUT</a:t>
            </a:r>
            <a:endParaRPr lang="it-IT" dirty="0">
              <a:latin typeface="Bodoni MT" panose="02070603080606020203" pitchFamily="18" charset="0"/>
            </a:endParaRPr>
          </a:p>
        </p:txBody>
      </p:sp>
      <p:sp>
        <p:nvSpPr>
          <p:cNvPr id="18" name="Freccia a pentagono 17">
            <a:extLst>
              <a:ext uri="{FF2B5EF4-FFF2-40B4-BE49-F238E27FC236}">
                <a16:creationId xmlns:a16="http://schemas.microsoft.com/office/drawing/2014/main" id="{E60C84E5-3C27-82E9-56C9-B98DC1E6520E}"/>
              </a:ext>
            </a:extLst>
          </p:cNvPr>
          <p:cNvSpPr/>
          <p:nvPr/>
        </p:nvSpPr>
        <p:spPr>
          <a:xfrm rot="10800000">
            <a:off x="6923966" y="494459"/>
            <a:ext cx="5268034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AB3F80-C769-A348-63D9-5A6A8FEC2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20" y="3429000"/>
            <a:ext cx="8049760" cy="576587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856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C394B58-ABC3-7F8B-E741-220EEB9FA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8" y="2279484"/>
            <a:ext cx="4278858" cy="495958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F8FC97B-7B05-EDBC-AD10-A4A37E5D1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059" y="2279484"/>
            <a:ext cx="6008677" cy="550627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306FC5C-E925-B8E1-3D58-DB380DCB3ACF}"/>
              </a:ext>
            </a:extLst>
          </p:cNvPr>
          <p:cNvSpPr txBox="1"/>
          <p:nvPr/>
        </p:nvSpPr>
        <p:spPr>
          <a:xfrm>
            <a:off x="832513" y="1760408"/>
            <a:ext cx="35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odoni MT" panose="02070603080606020203" pitchFamily="18" charset="0"/>
              </a:rPr>
              <a:t>File di Output ordinato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2EBCF30-D299-1AC4-4A08-D243A2BC96D5}"/>
              </a:ext>
            </a:extLst>
          </p:cNvPr>
          <p:cNvSpPr txBox="1"/>
          <p:nvPr/>
        </p:nvSpPr>
        <p:spPr>
          <a:xfrm>
            <a:off x="5679742" y="1760408"/>
            <a:ext cx="51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odoni MT" panose="02070603080606020203" pitchFamily="18" charset="0"/>
              </a:rPr>
              <a:t>File di Output per la visualizzazione su </a:t>
            </a:r>
            <a:r>
              <a:rPr lang="it-IT" dirty="0" err="1">
                <a:latin typeface="Bodoni MT" panose="02070603080606020203" pitchFamily="18" charset="0"/>
              </a:rPr>
              <a:t>Geogebra</a:t>
            </a:r>
            <a:endParaRPr lang="it-IT" dirty="0">
              <a:latin typeface="Bodoni MT" panose="02070603080606020203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BD079D-5B65-5CB4-57D8-D21080AB28F6}"/>
              </a:ext>
            </a:extLst>
          </p:cNvPr>
          <p:cNvSpPr txBox="1"/>
          <p:nvPr/>
        </p:nvSpPr>
        <p:spPr>
          <a:xfrm>
            <a:off x="5679742" y="1269242"/>
            <a:ext cx="413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  <a:latin typeface="Bodoni MT" panose="02070603080606020203" pitchFamily="18" charset="0"/>
              </a:rPr>
              <a:t>outputEdges_Geogebra</a:t>
            </a:r>
            <a:endParaRPr lang="it-IT" sz="28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1E63A10-47EF-E796-B7EA-AC174058E9C5}"/>
              </a:ext>
            </a:extLst>
          </p:cNvPr>
          <p:cNvSpPr txBox="1"/>
          <p:nvPr/>
        </p:nvSpPr>
        <p:spPr>
          <a:xfrm>
            <a:off x="904163" y="1279132"/>
            <a:ext cx="413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  <a:latin typeface="Bodoni MT" panose="02070603080606020203" pitchFamily="18" charset="0"/>
              </a:rPr>
              <a:t>outputEdges</a:t>
            </a:r>
            <a:endParaRPr lang="it-IT" sz="28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547B719-03F6-AE45-7949-B583F95816AB}"/>
              </a:ext>
            </a:extLst>
          </p:cNvPr>
          <p:cNvSpPr txBox="1"/>
          <p:nvPr/>
        </p:nvSpPr>
        <p:spPr>
          <a:xfrm>
            <a:off x="5370489" y="392415"/>
            <a:ext cx="167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433513" algn="l"/>
              </a:tabLst>
            </a:pPr>
            <a:r>
              <a:rPr lang="it-IT" sz="2400" dirty="0">
                <a:latin typeface="Bodoni MT" panose="02070603080606020203" pitchFamily="18" charset="0"/>
              </a:rPr>
              <a:t>OUTPUT</a:t>
            </a:r>
            <a:endParaRPr lang="it-IT" dirty="0">
              <a:latin typeface="Bodoni MT" panose="02070603080606020203" pitchFamily="18" charset="0"/>
            </a:endParaRPr>
          </a:p>
        </p:txBody>
      </p:sp>
      <p:sp>
        <p:nvSpPr>
          <p:cNvPr id="18" name="Freccia a pentagono 17">
            <a:extLst>
              <a:ext uri="{FF2B5EF4-FFF2-40B4-BE49-F238E27FC236}">
                <a16:creationId xmlns:a16="http://schemas.microsoft.com/office/drawing/2014/main" id="{E60C84E5-3C27-82E9-56C9-B98DC1E6520E}"/>
              </a:ext>
            </a:extLst>
          </p:cNvPr>
          <p:cNvSpPr/>
          <p:nvPr/>
        </p:nvSpPr>
        <p:spPr>
          <a:xfrm rot="10800000">
            <a:off x="6923966" y="494459"/>
            <a:ext cx="5268034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80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55C552B-1409-64EC-BD5B-46E8E7D155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r="1612" b="1129"/>
          <a:stretch/>
        </p:blipFill>
        <p:spPr>
          <a:xfrm>
            <a:off x="597500" y="1487692"/>
            <a:ext cx="5164856" cy="50495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EEEEC79-4450-DAF4-2AC3-A81402383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 t="1661"/>
          <a:stretch/>
        </p:blipFill>
        <p:spPr>
          <a:xfrm>
            <a:off x="6191535" y="1487690"/>
            <a:ext cx="5236856" cy="504958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C012F8E-DC6A-346F-FC7A-6954FBD5E96D}"/>
              </a:ext>
            </a:extLst>
          </p:cNvPr>
          <p:cNvSpPr txBox="1"/>
          <p:nvPr/>
        </p:nvSpPr>
        <p:spPr>
          <a:xfrm>
            <a:off x="6743464" y="964470"/>
            <a:ext cx="413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Bodoni MT" panose="02070603080606020203" pitchFamily="18" charset="0"/>
              </a:rPr>
              <a:t>Test2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922CB37-5BD8-1B8E-05DE-724699EE803E}"/>
              </a:ext>
            </a:extLst>
          </p:cNvPr>
          <p:cNvSpPr txBox="1"/>
          <p:nvPr/>
        </p:nvSpPr>
        <p:spPr>
          <a:xfrm>
            <a:off x="1108066" y="964470"/>
            <a:ext cx="413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Bodoni MT" panose="02070603080606020203" pitchFamily="18" charset="0"/>
              </a:rPr>
              <a:t>Test1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2212BBA-0106-CD7F-C3F2-DEF308DC1B60}"/>
              </a:ext>
            </a:extLst>
          </p:cNvPr>
          <p:cNvSpPr txBox="1"/>
          <p:nvPr/>
        </p:nvSpPr>
        <p:spPr>
          <a:xfrm>
            <a:off x="4960101" y="392415"/>
            <a:ext cx="208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433513" algn="l"/>
              </a:tabLst>
            </a:pPr>
            <a:r>
              <a:rPr lang="it-IT" sz="2400" dirty="0">
                <a:latin typeface="Bodoni MT" panose="02070603080606020203" pitchFamily="18" charset="0"/>
              </a:rPr>
              <a:t>RISULTATI</a:t>
            </a:r>
            <a:endParaRPr lang="it-IT" dirty="0">
              <a:latin typeface="Bodoni MT" panose="02070603080606020203" pitchFamily="18" charset="0"/>
            </a:endParaRPr>
          </a:p>
        </p:txBody>
      </p:sp>
      <p:sp>
        <p:nvSpPr>
          <p:cNvPr id="13" name="Freccia a pentagono 12">
            <a:extLst>
              <a:ext uri="{FF2B5EF4-FFF2-40B4-BE49-F238E27FC236}">
                <a16:creationId xmlns:a16="http://schemas.microsoft.com/office/drawing/2014/main" id="{9EA1D4DA-D0F4-040A-E938-49742669A159}"/>
              </a:ext>
            </a:extLst>
          </p:cNvPr>
          <p:cNvSpPr/>
          <p:nvPr/>
        </p:nvSpPr>
        <p:spPr>
          <a:xfrm rot="10800000">
            <a:off x="6923966" y="494459"/>
            <a:ext cx="5268034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90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F7DEF7-615B-AE29-9870-67EAA7BEAB0F}"/>
              </a:ext>
            </a:extLst>
          </p:cNvPr>
          <p:cNvSpPr txBox="1"/>
          <p:nvPr/>
        </p:nvSpPr>
        <p:spPr>
          <a:xfrm>
            <a:off x="4960101" y="392415"/>
            <a:ext cx="208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433513" algn="l"/>
              </a:tabLst>
            </a:pPr>
            <a:r>
              <a:rPr lang="it-IT" sz="2400" dirty="0">
                <a:latin typeface="Bodoni MT" panose="02070603080606020203" pitchFamily="18" charset="0"/>
              </a:rPr>
              <a:t>RISULTATI</a:t>
            </a:r>
            <a:endParaRPr lang="it-IT" dirty="0">
              <a:latin typeface="Bodoni MT" panose="02070603080606020203" pitchFamily="18" charset="0"/>
            </a:endParaRPr>
          </a:p>
        </p:txBody>
      </p:sp>
      <p:sp>
        <p:nvSpPr>
          <p:cNvPr id="11" name="Freccia a pentagono 10">
            <a:extLst>
              <a:ext uri="{FF2B5EF4-FFF2-40B4-BE49-F238E27FC236}">
                <a16:creationId xmlns:a16="http://schemas.microsoft.com/office/drawing/2014/main" id="{48E85D8E-4DF9-9F86-07C9-0B5BFC72227E}"/>
              </a:ext>
            </a:extLst>
          </p:cNvPr>
          <p:cNvSpPr/>
          <p:nvPr/>
        </p:nvSpPr>
        <p:spPr>
          <a:xfrm rot="10800000">
            <a:off x="6923966" y="494459"/>
            <a:ext cx="5268034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D92003-E2B9-86C7-30FE-8B18BCA28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0" y="1219691"/>
            <a:ext cx="5299773" cy="516251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68C30EF-B404-2A6A-3E28-0E19144A5B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/>
          <a:stretch/>
        </p:blipFill>
        <p:spPr>
          <a:xfrm>
            <a:off x="6100555" y="1219692"/>
            <a:ext cx="5587188" cy="516251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CD6C27-E47A-86DA-B1BD-50C5EB296C2D}"/>
              </a:ext>
            </a:extLst>
          </p:cNvPr>
          <p:cNvSpPr txBox="1"/>
          <p:nvPr/>
        </p:nvSpPr>
        <p:spPr>
          <a:xfrm>
            <a:off x="777921" y="392415"/>
            <a:ext cx="3124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Bodoni MT" panose="02070603080606020203" pitchFamily="18" charset="0"/>
              </a:rPr>
              <a:t>Numero di punti: </a:t>
            </a:r>
            <a:r>
              <a:rPr lang="it-IT" sz="2000" dirty="0">
                <a:solidFill>
                  <a:srgbClr val="1D1D59"/>
                </a:solidFill>
                <a:latin typeface="Bodoni MT" panose="02070603080606020203" pitchFamily="18" charset="0"/>
              </a:rPr>
              <a:t>80</a:t>
            </a:r>
          </a:p>
          <a:p>
            <a:r>
              <a:rPr lang="it-IT" sz="2000" dirty="0">
                <a:latin typeface="Bodoni MT" panose="02070603080606020203" pitchFamily="18" charset="0"/>
              </a:rPr>
              <a:t>Distribuzione: </a:t>
            </a:r>
            <a:r>
              <a:rPr lang="it-IT" sz="2000" dirty="0">
                <a:solidFill>
                  <a:srgbClr val="1D1D59"/>
                </a:solidFill>
                <a:latin typeface="Bodoni MT" panose="02070603080606020203" pitchFamily="18" charset="0"/>
              </a:rPr>
              <a:t>Uniforme</a:t>
            </a:r>
          </a:p>
        </p:txBody>
      </p:sp>
    </p:spTree>
    <p:extLst>
      <p:ext uri="{BB962C8B-B14F-4D97-AF65-F5344CB8AC3E}">
        <p14:creationId xmlns:p14="http://schemas.microsoft.com/office/powerpoint/2010/main" val="202121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CC1DFD4-A098-F027-58AD-BD2F7EEB60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"/>
          <a:stretch/>
        </p:blipFill>
        <p:spPr>
          <a:xfrm>
            <a:off x="6209731" y="1219691"/>
            <a:ext cx="5230513" cy="516251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0A60335-B58E-F8DB-C04D-4410212A2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1" y="1219691"/>
            <a:ext cx="4925716" cy="516251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9DA527-2E47-AA43-9652-2A2CD820721E}"/>
              </a:ext>
            </a:extLst>
          </p:cNvPr>
          <p:cNvSpPr txBox="1"/>
          <p:nvPr/>
        </p:nvSpPr>
        <p:spPr>
          <a:xfrm>
            <a:off x="4960101" y="392415"/>
            <a:ext cx="208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433513" algn="l"/>
              </a:tabLst>
            </a:pPr>
            <a:r>
              <a:rPr lang="it-IT" sz="2400" dirty="0">
                <a:latin typeface="Bodoni MT" panose="02070603080606020203" pitchFamily="18" charset="0"/>
              </a:rPr>
              <a:t>RISULTATI</a:t>
            </a:r>
            <a:endParaRPr lang="it-IT" dirty="0">
              <a:latin typeface="Bodoni MT" panose="02070603080606020203" pitchFamily="18" charset="0"/>
            </a:endParaRPr>
          </a:p>
        </p:txBody>
      </p:sp>
      <p:sp>
        <p:nvSpPr>
          <p:cNvPr id="13" name="Freccia a pentagono 12">
            <a:extLst>
              <a:ext uri="{FF2B5EF4-FFF2-40B4-BE49-F238E27FC236}">
                <a16:creationId xmlns:a16="http://schemas.microsoft.com/office/drawing/2014/main" id="{D019AA8F-A4AF-2A87-C4D4-442C428204B6}"/>
              </a:ext>
            </a:extLst>
          </p:cNvPr>
          <p:cNvSpPr/>
          <p:nvPr/>
        </p:nvSpPr>
        <p:spPr>
          <a:xfrm rot="10800000">
            <a:off x="6923966" y="494459"/>
            <a:ext cx="5268034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3E41CD-96E3-CA5B-4D70-8D75499A411E}"/>
              </a:ext>
            </a:extLst>
          </p:cNvPr>
          <p:cNvSpPr txBox="1"/>
          <p:nvPr/>
        </p:nvSpPr>
        <p:spPr>
          <a:xfrm>
            <a:off x="777921" y="392415"/>
            <a:ext cx="3124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Bodoni MT" panose="02070603080606020203" pitchFamily="18" charset="0"/>
              </a:rPr>
              <a:t>Numero di punti: </a:t>
            </a:r>
            <a:r>
              <a:rPr lang="it-IT" sz="2000" dirty="0">
                <a:solidFill>
                  <a:srgbClr val="1D1D59"/>
                </a:solidFill>
                <a:latin typeface="Bodoni MT" panose="02070603080606020203" pitchFamily="18" charset="0"/>
              </a:rPr>
              <a:t>80</a:t>
            </a:r>
          </a:p>
          <a:p>
            <a:r>
              <a:rPr lang="it-IT" sz="2000" dirty="0">
                <a:latin typeface="Bodoni MT" panose="02070603080606020203" pitchFamily="18" charset="0"/>
              </a:rPr>
              <a:t>Distribuzione: </a:t>
            </a:r>
            <a:r>
              <a:rPr lang="it-IT" sz="2000" dirty="0">
                <a:solidFill>
                  <a:srgbClr val="1D1D59"/>
                </a:solidFill>
                <a:latin typeface="Bodoni MT" panose="02070603080606020203" pitchFamily="18" charset="0"/>
              </a:rPr>
              <a:t>Gaussiana</a:t>
            </a:r>
          </a:p>
        </p:txBody>
      </p:sp>
    </p:spTree>
    <p:extLst>
      <p:ext uri="{BB962C8B-B14F-4D97-AF65-F5344CB8AC3E}">
        <p14:creationId xmlns:p14="http://schemas.microsoft.com/office/powerpoint/2010/main" val="42367140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7350F70E-80BF-7906-E56A-F216727973F6}"/>
              </a:ext>
            </a:extLst>
          </p:cNvPr>
          <p:cNvSpPr/>
          <p:nvPr/>
        </p:nvSpPr>
        <p:spPr>
          <a:xfrm rot="10800000">
            <a:off x="8591999" y="3235931"/>
            <a:ext cx="3600000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3DA5CDF5-3EF6-120B-AB75-85CAE4057A8C}"/>
              </a:ext>
            </a:extLst>
          </p:cNvPr>
          <p:cNvSpPr/>
          <p:nvPr/>
        </p:nvSpPr>
        <p:spPr>
          <a:xfrm>
            <a:off x="-1" y="3235931"/>
            <a:ext cx="3600000" cy="257578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4EC2FE9-D2F1-45EA-934C-23AF72C83059}"/>
                  </a:ext>
                </a:extLst>
              </p:cNvPr>
              <p:cNvSpPr txBox="1"/>
              <p:nvPr/>
            </p:nvSpPr>
            <p:spPr>
              <a:xfrm>
                <a:off x="3775879" y="3131835"/>
                <a:ext cx="4640239" cy="46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>
                    <a:latin typeface="Bodoni MT" panose="02070603080606020203" pitchFamily="18" charset="0"/>
                  </a:rPr>
                  <a:t>Costo Computazionale: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𝑛</m:t>
                    </m:r>
                    <m:rad>
                      <m:radPr>
                        <m:degHide m:val="on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400" dirty="0">
                  <a:latin typeface="Bodoni MT" panose="02070603080606020203" pitchFamily="18" charset="0"/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4EC2FE9-D2F1-45EA-934C-23AF72C83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879" y="3131835"/>
                <a:ext cx="4640239" cy="465769"/>
              </a:xfrm>
              <a:prstGeom prst="rect">
                <a:avLst/>
              </a:prstGeom>
              <a:blipFill>
                <a:blip r:embed="rId2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3F28548-87C5-E532-A934-6125C246DE23}"/>
              </a:ext>
            </a:extLst>
          </p:cNvPr>
          <p:cNvSpPr txBox="1"/>
          <p:nvPr/>
        </p:nvSpPr>
        <p:spPr>
          <a:xfrm>
            <a:off x="309347" y="6282406"/>
            <a:ext cx="693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odoni MT" panose="02070603080606020203" pitchFamily="18" charset="0"/>
              </a:rPr>
              <a:t>Risultati approssimativi basati su tempi medi tra 10 iterazioni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CDBF1A2-F8F3-037F-5623-015C8552D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25898"/>
            <a:ext cx="12192000" cy="248777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3819167-85FA-602B-CAB9-D2138A649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815765"/>
            <a:ext cx="12192000" cy="23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39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B3B84762-518F-26E7-B65F-E4E2E06821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943318"/>
              </p:ext>
            </p:extLst>
          </p:nvPr>
        </p:nvGraphicFramePr>
        <p:xfrm>
          <a:off x="980933" y="384058"/>
          <a:ext cx="10230134" cy="574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C0417F4F-3ADF-49BB-26FC-D17F4C5A86AA}"/>
              </a:ext>
            </a:extLst>
          </p:cNvPr>
          <p:cNvSpPr txBox="1"/>
          <p:nvPr/>
        </p:nvSpPr>
        <p:spPr>
          <a:xfrm>
            <a:off x="309347" y="6282406"/>
            <a:ext cx="693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odoni MT" panose="02070603080606020203" pitchFamily="18" charset="0"/>
              </a:rPr>
              <a:t>Risultati approssimativi basati su tempi medi tra 10 iterazioni</a:t>
            </a:r>
          </a:p>
        </p:txBody>
      </p:sp>
    </p:spTree>
    <p:extLst>
      <p:ext uri="{BB962C8B-B14F-4D97-AF65-F5344CB8AC3E}">
        <p14:creationId xmlns:p14="http://schemas.microsoft.com/office/powerpoint/2010/main" val="1271166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B3B84762-518F-26E7-B65F-E4E2E06821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18097"/>
              </p:ext>
            </p:extLst>
          </p:nvPr>
        </p:nvGraphicFramePr>
        <p:xfrm>
          <a:off x="849004" y="356765"/>
          <a:ext cx="10493991" cy="5757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B134FB-BC36-E59A-CCD9-5765D812DAB6}"/>
              </a:ext>
            </a:extLst>
          </p:cNvPr>
          <p:cNvSpPr txBox="1"/>
          <p:nvPr/>
        </p:nvSpPr>
        <p:spPr>
          <a:xfrm>
            <a:off x="309347" y="6282406"/>
            <a:ext cx="693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odoni MT" panose="02070603080606020203" pitchFamily="18" charset="0"/>
              </a:rPr>
              <a:t>Risultati approssimativi basati su tempi medi tra 10 iterazioni</a:t>
            </a:r>
          </a:p>
        </p:txBody>
      </p:sp>
    </p:spTree>
    <p:extLst>
      <p:ext uri="{BB962C8B-B14F-4D97-AF65-F5344CB8AC3E}">
        <p14:creationId xmlns:p14="http://schemas.microsoft.com/office/powerpoint/2010/main" val="3632195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7974546E-E78E-73E0-CD24-878AB76C6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1647" y="2891588"/>
            <a:ext cx="4885714" cy="463809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7381F23-50F6-5FDB-3B19-2A7D693A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9172">
            <a:off x="470034" y="1767433"/>
            <a:ext cx="3689260" cy="343950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C12CF27-FC79-9A71-D19D-9D8A4CB13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53058" y="1856550"/>
            <a:ext cx="3590190" cy="335408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EDD9264-838E-D8F4-EF32-15C3408FC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973">
            <a:off x="8030293" y="4282140"/>
            <a:ext cx="4426822" cy="418567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6B3020F-2747-D594-A1FE-12082DF5A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74574">
            <a:off x="4832473" y="-968770"/>
            <a:ext cx="3539963" cy="346285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79EFDA9B-53B4-BF29-B593-F6C5BDA284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83" y="-741413"/>
            <a:ext cx="3377588" cy="331727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DEA67DF-B19A-5C4A-EA6F-BC1388E71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1848">
            <a:off x="8982102" y="2009243"/>
            <a:ext cx="3742208" cy="3646064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F216E0FC-5174-4E25-38DA-AACE237A29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64" y="-594691"/>
            <a:ext cx="3597517" cy="3519155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0AD7354A-9366-1238-3680-C8E5762FDA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07" y="-605874"/>
            <a:ext cx="3489160" cy="385644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15B28390-5D21-625A-CC7D-89070DA9A9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7" y="3849289"/>
            <a:ext cx="4533333" cy="4990476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3CEFD5EE-2B99-A63E-6244-13DAFEA240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132" y="-936420"/>
            <a:ext cx="4232562" cy="439668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50E4D1-B50B-C8AC-B15A-3A0A28CD6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6121">
            <a:off x="4588481" y="4309179"/>
            <a:ext cx="3744555" cy="351915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3B7859B-9D23-C664-2653-CE78BBC333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8662">
            <a:off x="6269574" y="1829129"/>
            <a:ext cx="3526267" cy="3354086"/>
          </a:xfrm>
          <a:prstGeom prst="rect">
            <a:avLst/>
          </a:prstGeom>
        </p:spPr>
      </p:pic>
      <p:sp>
        <p:nvSpPr>
          <p:cNvPr id="41" name="Freccia a pentagono 40">
            <a:extLst>
              <a:ext uri="{FF2B5EF4-FFF2-40B4-BE49-F238E27FC236}">
                <a16:creationId xmlns:a16="http://schemas.microsoft.com/office/drawing/2014/main" id="{4D922E74-807D-DC1E-540D-7A0CD25DBB2B}"/>
              </a:ext>
            </a:extLst>
          </p:cNvPr>
          <p:cNvSpPr/>
          <p:nvPr/>
        </p:nvSpPr>
        <p:spPr>
          <a:xfrm rot="10800000">
            <a:off x="8852700" y="4870541"/>
            <a:ext cx="3354086" cy="1240728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8CC1A86-E9EE-E0E1-8E18-2545108D45B0}"/>
              </a:ext>
            </a:extLst>
          </p:cNvPr>
          <p:cNvSpPr txBox="1"/>
          <p:nvPr/>
        </p:nvSpPr>
        <p:spPr>
          <a:xfrm>
            <a:off x="9473548" y="5132234"/>
            <a:ext cx="2392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Bodoni MT" panose="02070603080606020203" pitchFamily="18" charset="0"/>
              </a:rPr>
              <a:t>GRAZIE</a:t>
            </a:r>
            <a:endParaRPr lang="it-IT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731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034A-60C7-4B0D-4C55-5AE4E96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04" y="257175"/>
            <a:ext cx="6343650" cy="6343650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5795686" y="2397948"/>
            <a:ext cx="548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array&lt;Point, 4&gt; 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Grid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Snake</a:t>
            </a:r>
            <a:r>
              <a:rPr lang="en-US" sz="3200" b="1" dirty="0">
                <a:latin typeface="Bodoni MT" panose="02070603080606020203" pitchFamily="18" charset="0"/>
              </a:rPr>
              <a:t>()</a:t>
            </a:r>
            <a:endParaRPr lang="it-IT" sz="3200" b="1" dirty="0"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alto a sinistra</a:t>
            </a:r>
            <a:endParaRPr lang="it-IT" sz="2400" dirty="0">
              <a:solidFill>
                <a:schemeClr val="bg1">
                  <a:lumMod val="85000"/>
                </a:schemeClr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alto a destra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destra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D9DE520-B5B1-E71D-BA42-7B419989BF80}"/>
                  </a:ext>
                </a:extLst>
              </p:cNvPr>
              <p:cNvSpPr txBox="1"/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Creazione della griglia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Ascissa e ordinata min e max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Griglia con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2000" b="1" i="1" smtClean="0">
                            <a:solidFill>
                              <a:srgbClr val="99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</m:oMath>
                </a14:m>
                <a:r>
                  <a:rPr lang="it-IT" sz="2000" dirty="0">
                    <a:latin typeface="Bodoni MT" panose="02070603080606020203" pitchFamily="18" charset="0"/>
                  </a:rPr>
                  <a:t> </a:t>
                </a:r>
                <a:r>
                  <a:rPr lang="it-IT" sz="2400" dirty="0">
                    <a:latin typeface="Bodoni MT" panose="02070603080606020203" pitchFamily="18" charset="0"/>
                  </a:rPr>
                  <a:t>righe e colonne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Assegnazione dei punti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D9DE520-B5B1-E71D-BA42-7B419989B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blipFill>
                <a:blip r:embed="rId3"/>
                <a:stretch>
                  <a:fillRect l="-1528" t="-3019" b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8848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9F118F4-9397-7E61-2D5C-3C728E9AC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1" y="186843"/>
            <a:ext cx="8814937" cy="6484313"/>
          </a:xfrm>
          <a:prstGeom prst="rect">
            <a:avLst/>
          </a:prstGeom>
        </p:spPr>
      </p:pic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5A0896C0-F46F-7196-9C22-67084597D3A5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34F07358-00C8-516E-BB7A-2717B41D2495}"/>
              </a:ext>
            </a:extLst>
          </p:cNvPr>
          <p:cNvSpPr/>
          <p:nvPr/>
        </p:nvSpPr>
        <p:spPr>
          <a:xfrm rot="16200000">
            <a:off x="-2179643" y="4055122"/>
            <a:ext cx="5348179" cy="257578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89529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ccia a pentagono 5">
            <a:extLst>
              <a:ext uri="{FF2B5EF4-FFF2-40B4-BE49-F238E27FC236}">
                <a16:creationId xmlns:a16="http://schemas.microsoft.com/office/drawing/2014/main" id="{5A0896C0-F46F-7196-9C22-67084597D3A5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34F07358-00C8-516E-BB7A-2717B41D2495}"/>
              </a:ext>
            </a:extLst>
          </p:cNvPr>
          <p:cNvSpPr/>
          <p:nvPr/>
        </p:nvSpPr>
        <p:spPr>
          <a:xfrm rot="16200000">
            <a:off x="-2179643" y="4055122"/>
            <a:ext cx="5348179" cy="257578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CCFE403-8ABC-E39A-C448-24F68B5C5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83" y="178884"/>
            <a:ext cx="10127634" cy="650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086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8101710" y="344334"/>
            <a:ext cx="409028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>
            <a:off x="0" y="6291223"/>
            <a:ext cx="8715375" cy="257578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4034930" y="242290"/>
            <a:ext cx="4122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it-IT" sz="2400" dirty="0">
                <a:latin typeface="Bodoni MT" panose="02070603080606020203" pitchFamily="18" charset="0"/>
              </a:rPr>
              <a:t>DELETE DEI TRIANGOLI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79927D-CC5C-A21E-04C0-1C83185B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783894"/>
            <a:ext cx="105537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14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8101710" y="344334"/>
            <a:ext cx="409028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>
            <a:off x="0" y="6291223"/>
            <a:ext cx="8715375" cy="257578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4034930" y="242290"/>
            <a:ext cx="4122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it-IT" sz="2400" dirty="0">
                <a:latin typeface="Bodoni MT" panose="02070603080606020203" pitchFamily="18" charset="0"/>
              </a:rPr>
              <a:t>DELETE DEI TRIANGOLI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79927D-CC5C-A21E-04C0-1C83185B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150" y="783894"/>
            <a:ext cx="105537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70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8101710" y="344334"/>
            <a:ext cx="409028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>
            <a:off x="0" y="6291223"/>
            <a:ext cx="8715375" cy="257578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39966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81BA34-CB59-147E-9260-08196BDE5928}"/>
              </a:ext>
            </a:extLst>
          </p:cNvPr>
          <p:cNvSpPr txBox="1"/>
          <p:nvPr/>
        </p:nvSpPr>
        <p:spPr>
          <a:xfrm>
            <a:off x="4034930" y="242290"/>
            <a:ext cx="4122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it-IT" sz="2400" dirty="0">
                <a:latin typeface="Bodoni MT" panose="02070603080606020203" pitchFamily="18" charset="0"/>
              </a:rPr>
              <a:t>DELETE DEI TRIANGOLI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79927D-CC5C-A21E-04C0-1C83185B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150" y="783894"/>
            <a:ext cx="105537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36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5F034A-60C7-4B0D-4C55-5AE4E96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04" y="257175"/>
            <a:ext cx="6343650" cy="6343650"/>
          </a:xfrm>
          <a:prstGeom prst="rect">
            <a:avLst/>
          </a:prstGeom>
        </p:spPr>
      </p:pic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022BCBB6-925F-89EC-5150-CA132507F1C3}"/>
              </a:ext>
            </a:extLst>
          </p:cNvPr>
          <p:cNvSpPr/>
          <p:nvPr/>
        </p:nvSpPr>
        <p:spPr>
          <a:xfrm rot="10800000">
            <a:off x="7676706" y="344334"/>
            <a:ext cx="4515293" cy="257578"/>
          </a:xfrm>
          <a:prstGeom prst="homePlat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pentagono 4">
            <a:extLst>
              <a:ext uri="{FF2B5EF4-FFF2-40B4-BE49-F238E27FC236}">
                <a16:creationId xmlns:a16="http://schemas.microsoft.com/office/drawing/2014/main" id="{354F00AC-86BD-375B-20B5-31CF24D2875D}"/>
              </a:ext>
            </a:extLst>
          </p:cNvPr>
          <p:cNvSpPr/>
          <p:nvPr/>
        </p:nvSpPr>
        <p:spPr>
          <a:xfrm rot="5400000">
            <a:off x="9023464" y="2545302"/>
            <a:ext cx="5348179" cy="257578"/>
          </a:xfrm>
          <a:prstGeom prst="homePlate">
            <a:avLst/>
          </a:prstGeom>
          <a:solidFill>
            <a:srgbClr val="1D1D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3318B4-3526-86A9-67CA-0081946109CE}"/>
              </a:ext>
            </a:extLst>
          </p:cNvPr>
          <p:cNvSpPr txBox="1"/>
          <p:nvPr/>
        </p:nvSpPr>
        <p:spPr>
          <a:xfrm>
            <a:off x="5795686" y="2397948"/>
            <a:ext cx="5484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</a:rPr>
              <a:t>array&lt;Point, 4&gt; 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Grid</a:t>
            </a:r>
            <a:r>
              <a:rPr lang="en-US" sz="3200" b="1" dirty="0">
                <a:latin typeface="Bodoni MT" panose="02070603080606020203" pitchFamily="18" charset="0"/>
              </a:rPr>
              <a:t>::</a:t>
            </a:r>
            <a:r>
              <a:rPr lang="en-US" sz="3200" b="1" dirty="0">
                <a:solidFill>
                  <a:srgbClr val="9933FF"/>
                </a:solidFill>
                <a:latin typeface="Bodoni MT" panose="02070603080606020203" pitchFamily="18" charset="0"/>
              </a:rPr>
              <a:t>Snake</a:t>
            </a:r>
            <a:r>
              <a:rPr lang="en-US" sz="3200" b="1" dirty="0">
                <a:latin typeface="Bodoni MT" panose="02070603080606020203" pitchFamily="18" charset="0"/>
              </a:rPr>
              <a:t>()</a:t>
            </a:r>
            <a:endParaRPr lang="it-IT" sz="3200" b="1" dirty="0"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alto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Bodoni MT" panose="02070603080606020203" pitchFamily="18" charset="0"/>
              </a:rPr>
              <a:t>Scelta punto in basso a sinistra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alto a destra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  <a:t>Scelta punto in basso a destra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B6EA083-0F73-C7A2-8D18-CE311642A474}"/>
                  </a:ext>
                </a:extLst>
              </p:cNvPr>
              <p:cNvSpPr txBox="1"/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Creazione della griglia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Ascissa e ordinata min e max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Griglia con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it-IT" sz="2000" b="1" i="1" smtClean="0">
                            <a:solidFill>
                              <a:srgbClr val="9933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1" i="1" smtClean="0">
                                <a:solidFill>
                                  <a:srgbClr val="9933FF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</m:oMath>
                </a14:m>
                <a:r>
                  <a:rPr lang="it-IT" sz="2000" dirty="0">
                    <a:latin typeface="Bodoni MT" panose="02070603080606020203" pitchFamily="18" charset="0"/>
                  </a:rPr>
                  <a:t> </a:t>
                </a:r>
                <a:r>
                  <a:rPr lang="it-IT" sz="2400" dirty="0">
                    <a:latin typeface="Bodoni MT" panose="02070603080606020203" pitchFamily="18" charset="0"/>
                  </a:rPr>
                  <a:t>righe e colonne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latin typeface="Bodoni MT" panose="02070603080606020203" pitchFamily="18" charset="0"/>
                  </a:rPr>
                  <a:t>Assegnazione dei punti (</a:t>
                </a:r>
                <a:r>
                  <a:rPr lang="it-IT" sz="2400" dirty="0">
                    <a:solidFill>
                      <a:srgbClr val="9933FF"/>
                    </a:solidFill>
                    <a:latin typeface="Bodoni MT" panose="02070603080606020203" pitchFamily="18" charset="0"/>
                  </a:rPr>
                  <a:t>O(n)</a:t>
                </a:r>
                <a:r>
                  <a:rPr lang="it-IT" sz="2400" dirty="0">
                    <a:latin typeface="Bodoni MT" panose="02070603080606020203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B6EA083-0F73-C7A2-8D18-CE311642A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6" y="859801"/>
                <a:ext cx="5586547" cy="1617174"/>
              </a:xfrm>
              <a:prstGeom prst="rect">
                <a:avLst/>
              </a:prstGeom>
              <a:blipFill>
                <a:blip r:embed="rId3"/>
                <a:stretch>
                  <a:fillRect l="-1528" t="-3019" b="-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8553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4203</Words>
  <Application>Microsoft Office PowerPoint</Application>
  <PresentationFormat>Widescreen</PresentationFormat>
  <Paragraphs>430</Paragraphs>
  <Slides>84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84</vt:i4>
      </vt:variant>
    </vt:vector>
  </HeadingPairs>
  <TitlesOfParts>
    <vt:vector size="91" baseType="lpstr">
      <vt:lpstr>Arial</vt:lpstr>
      <vt:lpstr>Bodoni MT</vt:lpstr>
      <vt:lpstr>Calibri</vt:lpstr>
      <vt:lpstr>Calibri Light</vt:lpstr>
      <vt:lpstr>Cambria Math</vt:lpstr>
      <vt:lpstr>Courier New</vt:lpstr>
      <vt:lpstr>Tema di Office</vt:lpstr>
      <vt:lpstr>Triangolazione di Delaunay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Maddalena Ghiotti</dc:creator>
  <cp:lastModifiedBy>Maddalena Ghiotti</cp:lastModifiedBy>
  <cp:revision>27</cp:revision>
  <dcterms:created xsi:type="dcterms:W3CDTF">2023-07-21T17:07:02Z</dcterms:created>
  <dcterms:modified xsi:type="dcterms:W3CDTF">2023-07-24T19:34:04Z</dcterms:modified>
</cp:coreProperties>
</file>